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4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  <p:sldMasterId id="2147483827" r:id="rId5"/>
  </p:sldMasterIdLst>
  <p:notesMasterIdLst>
    <p:notesMasterId r:id="rId24"/>
  </p:notesMasterIdLst>
  <p:handoutMasterIdLst>
    <p:handoutMasterId r:id="rId25"/>
  </p:handoutMasterIdLst>
  <p:sldIdLst>
    <p:sldId id="362" r:id="rId6"/>
    <p:sldId id="352" r:id="rId7"/>
    <p:sldId id="269" r:id="rId8"/>
    <p:sldId id="348" r:id="rId9"/>
    <p:sldId id="356" r:id="rId10"/>
    <p:sldId id="274" r:id="rId11"/>
    <p:sldId id="323" r:id="rId12"/>
    <p:sldId id="275" r:id="rId13"/>
    <p:sldId id="354" r:id="rId14"/>
    <p:sldId id="355" r:id="rId15"/>
    <p:sldId id="358" r:id="rId16"/>
    <p:sldId id="359" r:id="rId17"/>
    <p:sldId id="300" r:id="rId18"/>
    <p:sldId id="366" r:id="rId19"/>
    <p:sldId id="367" r:id="rId20"/>
    <p:sldId id="369" r:id="rId21"/>
    <p:sldId id="368" r:id="rId22"/>
    <p:sldId id="288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8C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8"/>
    <p:restoredTop sz="96024"/>
  </p:normalViewPr>
  <p:slideViewPr>
    <p:cSldViewPr snapToGrid="0" snapToObjects="1" showGuides="1">
      <p:cViewPr varScale="1">
        <p:scale>
          <a:sx n="165" d="100"/>
          <a:sy n="165" d="100"/>
        </p:scale>
        <p:origin x="66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# conversations (71,000)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# conversations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Sheet1!$B$3:$B$8</c:f>
              <c:numCache>
                <c:formatCode>mmm\-yy</c:formatCode>
                <c:ptCount val="6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</c:numCache>
            </c:numRef>
          </c:cat>
          <c:val>
            <c:numRef>
              <c:f>Sheet1!$C$3:$C$8</c:f>
              <c:numCache>
                <c:formatCode>General</c:formatCode>
                <c:ptCount val="6"/>
                <c:pt idx="0">
                  <c:v>12340</c:v>
                </c:pt>
                <c:pt idx="1">
                  <c:v>10589</c:v>
                </c:pt>
                <c:pt idx="2">
                  <c:v>11629</c:v>
                </c:pt>
                <c:pt idx="3">
                  <c:v>12530</c:v>
                </c:pt>
                <c:pt idx="4">
                  <c:v>13040</c:v>
                </c:pt>
                <c:pt idx="5">
                  <c:v>11006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4C-554D-AC0A-A577C3C3D2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20967104"/>
        <c:axId val="-188246848"/>
      </c:barChart>
      <c:dateAx>
        <c:axId val="-22096710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8246848"/>
        <c:crosses val="autoZero"/>
        <c:auto val="1"/>
        <c:lblOffset val="100"/>
        <c:baseTimeUnit val="months"/>
      </c:dateAx>
      <c:valAx>
        <c:axId val="-18824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2096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aseline="0"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3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3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9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292BAB-95C2-8441-855C-A6F7DFE3BEA2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450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5059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506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3E68176-0E97-C348-B02E-841D7ED27811}" type="slidenum">
              <a:rPr lang="en-US" altLang="en-US" sz="900">
                <a:ea typeface="MS PGothic" charset="-128"/>
              </a:rPr>
              <a:pPr algn="r" eaLnBrk="1" hangingPunct="1"/>
              <a:t>13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57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83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8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4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9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4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42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6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4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2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emf"/><Relationship Id="rId4" Type="http://schemas.microsoft.com/office/2007/relationships/hdphoto" Target="../media/hdphoto1.wdp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microsoft.com/office/2007/relationships/hdphoto" Target="../media/hdphoto1.wdp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1" t="22113" r="16447" b="21492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46" y="216481"/>
            <a:ext cx="1297868" cy="1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/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</p:spTree>
    <p:extLst/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</p:spTree>
    <p:extLst/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</p:spTree>
    <p:extLst/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</p:spTree>
    <p:extLst/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</p:spTree>
    <p:extLst/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</p:spTree>
    <p:extLst/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/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/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</p:spTree>
    <p:extLst/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blank">
    <p:bg>
      <p:bgPr>
        <a:solidFill>
          <a:srgbClr val="7C1C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36" name="Shape 1436"/>
          <p:cNvSpPr>
            <a:spLocks noGrp="1"/>
          </p:cNvSpPr>
          <p:nvPr>
            <p:ph type="sldNum" sz="quarter" idx="2"/>
          </p:nvPr>
        </p:nvSpPr>
        <p:spPr>
          <a:xfrm>
            <a:off x="230188" y="4792472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/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 r="3968" b="948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146" y="216481"/>
            <a:ext cx="1297868" cy="1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9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1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26" Type="http://schemas.openxmlformats.org/officeDocument/2006/relationships/slideLayout" Target="../slideLayouts/slideLayout167.xml"/><Relationship Id="rId21" Type="http://schemas.openxmlformats.org/officeDocument/2006/relationships/slideLayout" Target="../slideLayouts/slideLayout162.xml"/><Relationship Id="rId34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66.xml"/><Relationship Id="rId3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1.xml"/><Relationship Id="rId29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73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9.xml"/><Relationship Id="rId36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Relationship Id="rId27" Type="http://schemas.openxmlformats.org/officeDocument/2006/relationships/slideLayout" Target="../slideLayouts/slideLayout168.xml"/><Relationship Id="rId30" Type="http://schemas.openxmlformats.org/officeDocument/2006/relationships/slideLayout" Target="../slideLayouts/slideLayout171.xml"/><Relationship Id="rId35" Type="http://schemas.openxmlformats.org/officeDocument/2006/relationships/slideLayout" Target="../slideLayouts/slideLayout176.xml"/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  <p:sldLayoutId id="2147483826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Think 2018 - March 19, 2018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410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200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859" r:id="rId32"/>
    <p:sldLayoutId id="2147483860" r:id="rId33"/>
    <p:sldLayoutId id="2147483861" r:id="rId34"/>
    <p:sldLayoutId id="2147483862" r:id="rId35"/>
    <p:sldLayoutId id="2147483863" r:id="rId36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useudoamanha.org.br/en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4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hyperlink" Target="https://www.linkedin.com/pulse/some-technical-details-challenges-project-voice-art-ibm-barth/" TargetMode="External"/><Relationship Id="rId7" Type="http://schemas.openxmlformats.org/officeDocument/2006/relationships/hyperlink" Target="https://www.aam-us.org/2018/06/19/iris-part-two-how-to-embed-a-museums-personality-and-values-in-ai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www.aam-us.org/2018/06/12/iris-part-one-designing-coding-a-museum-ai/" TargetMode="External"/><Relationship Id="rId5" Type="http://schemas.openxmlformats.org/officeDocument/2006/relationships/hyperlink" Target="https://voiceux.files.wordpress.com/2018/03/candello.pdf" TargetMode="External"/><Relationship Id="rId4" Type="http://schemas.openxmlformats.org/officeDocument/2006/relationships/hyperlink" Target="https://www.youtube.com/watch?v=m9jT6nStyCQ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5143501"/>
          </a:xfrm>
        </p:spPr>
        <p:txBody>
          <a:bodyPr/>
          <a:lstStyle/>
          <a:p>
            <a:r>
              <a:rPr lang="en-US" dirty="0"/>
              <a:t>Watson + Museums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62" y="1108200"/>
            <a:ext cx="3861926" cy="2467103"/>
          </a:xfrm>
          <a:prstGeom prst="rect">
            <a:avLst/>
          </a:prstGeom>
        </p:spPr>
      </p:pic>
      <p:pic>
        <p:nvPicPr>
          <p:cNvPr id="9" name="Picture 8" descr="_83A4812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1108200"/>
            <a:ext cx="4385961" cy="2467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3615324"/>
            <a:ext cx="43859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Pinacoteca Museum: visual arts with an emphasis on Brazilian production. Sao Paulo, Brazil.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8037" y="3615323"/>
            <a:ext cx="39470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 Museum of Tomorrow: science museum. Rio de Janeiro, Brazil.</a:t>
            </a:r>
          </a:p>
        </p:txBody>
      </p:sp>
    </p:spTree>
    <p:extLst>
      <p:ext uri="{BB962C8B-B14F-4D97-AF65-F5344CB8AC3E}">
        <p14:creationId xmlns:p14="http://schemas.microsoft.com/office/powerpoint/2010/main" val="47111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Watson Conversation Service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90648" y="1498155"/>
            <a:ext cx="2054225" cy="11303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 dirty="0">
                <a:ea typeface="ＭＳ Ｐゴシック" charset="-128"/>
              </a:rPr>
              <a:t>End Users </a:t>
            </a:r>
            <a:r>
              <a:rPr lang="en-US" altLang="en-US" sz="1200" dirty="0">
                <a:ea typeface="ＭＳ Ｐゴシック" charset="-128"/>
              </a:rPr>
              <a:t>ask questions using the question collector tool</a:t>
            </a:r>
          </a:p>
        </p:txBody>
      </p:sp>
      <p:sp>
        <p:nvSpPr>
          <p:cNvPr id="41" name="TextBox 15"/>
          <p:cNvSpPr txBox="1">
            <a:spLocks noChangeArrowheads="1"/>
          </p:cNvSpPr>
          <p:nvPr/>
        </p:nvSpPr>
        <p:spPr bwMode="auto">
          <a:xfrm>
            <a:off x="2508361" y="977455"/>
            <a:ext cx="85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tx1"/>
                </a:solidFill>
                <a:ea typeface="ヒラギノ角ゴ Pro W3" charset="-128"/>
              </a:rPr>
              <a:t>New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tx1"/>
                </a:solidFill>
                <a:ea typeface="ヒラギノ角ゴ Pro W3" charset="-128"/>
              </a:rPr>
              <a:t>questions</a:t>
            </a:r>
            <a:endParaRPr lang="en-US" altLang="en-US" sz="1200" b="1">
              <a:solidFill>
                <a:schemeClr val="tx1"/>
              </a:solidFill>
              <a:ea typeface="ヒラギノ角ゴ Pro W3" charset="-128"/>
            </a:endParaRPr>
          </a:p>
        </p:txBody>
      </p:sp>
      <p:sp>
        <p:nvSpPr>
          <p:cNvPr id="42" name="Can 41"/>
          <p:cNvSpPr>
            <a:spLocks noChangeArrowheads="1"/>
          </p:cNvSpPr>
          <p:nvPr/>
        </p:nvSpPr>
        <p:spPr bwMode="auto">
          <a:xfrm>
            <a:off x="7709011" y="1347342"/>
            <a:ext cx="1328737" cy="1660525"/>
          </a:xfrm>
          <a:prstGeom prst="can">
            <a:avLst>
              <a:gd name="adj" fmla="val 25000"/>
            </a:avLst>
          </a:prstGeom>
          <a:solidFill>
            <a:schemeClr val="tx2">
              <a:lumMod val="50000"/>
            </a:schemeClr>
          </a:solidFill>
          <a:ln w="9525">
            <a:solidFill>
              <a:srgbClr val="00B1F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latin typeface="+mn-lt"/>
                <a:ea typeface="+mn-ea"/>
              </a:rPr>
              <a:t>Intents, Entities and Dialog</a:t>
            </a: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3691048" y="510730"/>
            <a:ext cx="195262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 dirty="0">
                <a:ea typeface="ＭＳ Ｐゴシック" charset="-128"/>
              </a:rPr>
              <a:t>SMEs </a:t>
            </a:r>
            <a:r>
              <a:rPr lang="en-US" altLang="en-US" sz="1200" dirty="0">
                <a:ea typeface="ＭＳ Ｐゴシック" charset="-128"/>
              </a:rPr>
              <a:t>map new questions into intents that already exist or create new ones.</a:t>
            </a:r>
          </a:p>
        </p:txBody>
      </p:sp>
      <p:cxnSp>
        <p:nvCxnSpPr>
          <p:cNvPr id="44" name="Straight Arrow Connector 43"/>
          <p:cNvCxnSpPr>
            <a:cxnSpLocks noChangeShapeType="1"/>
            <a:stCxn id="48" idx="3"/>
          </p:cNvCxnSpPr>
          <p:nvPr/>
        </p:nvCxnSpPr>
        <p:spPr bwMode="auto">
          <a:xfrm flipV="1">
            <a:off x="2544873" y="959992"/>
            <a:ext cx="1146175" cy="1103313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5643673" y="959992"/>
            <a:ext cx="2065338" cy="1217613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443023" y="1439417"/>
            <a:ext cx="269875" cy="234950"/>
          </a:xfrm>
          <a:prstGeom prst="ellipse">
            <a:avLst/>
          </a:prstGeom>
          <a:gradFill rotWithShape="1">
            <a:gsLst>
              <a:gs pos="0">
                <a:srgbClr val="AEBED4"/>
              </a:gs>
              <a:gs pos="100000">
                <a:srgbClr val="004675"/>
              </a:gs>
            </a:gsLst>
            <a:lin ang="5400000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latin typeface="+mn-lt"/>
                <a:ea typeface="+mn-ea"/>
              </a:rPr>
              <a:t>1</a:t>
            </a: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5378561" y="1780730"/>
            <a:ext cx="271462" cy="234950"/>
          </a:xfrm>
          <a:prstGeom prst="ellipse">
            <a:avLst/>
          </a:prstGeom>
          <a:gradFill rotWithShape="1">
            <a:gsLst>
              <a:gs pos="0">
                <a:srgbClr val="AEBED4"/>
              </a:gs>
              <a:gs pos="100000">
                <a:srgbClr val="004675"/>
              </a:gs>
            </a:gsLst>
            <a:lin ang="5400000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latin typeface="+mn-lt"/>
                <a:ea typeface="+mn-ea"/>
              </a:rPr>
              <a:t>3</a:t>
            </a:r>
          </a:p>
        </p:txBody>
      </p:sp>
      <p:sp>
        <p:nvSpPr>
          <p:cNvPr id="48" name="Can 47"/>
          <p:cNvSpPr>
            <a:spLocks noChangeArrowheads="1"/>
          </p:cNvSpPr>
          <p:nvPr/>
        </p:nvSpPr>
        <p:spPr bwMode="auto">
          <a:xfrm>
            <a:off x="868473" y="3625405"/>
            <a:ext cx="1298575" cy="914400"/>
          </a:xfrm>
          <a:prstGeom prst="can">
            <a:avLst>
              <a:gd name="adj" fmla="val 25000"/>
            </a:avLst>
          </a:prstGeom>
          <a:solidFill>
            <a:schemeClr val="tx2">
              <a:lumMod val="50000"/>
            </a:schemeClr>
          </a:solidFill>
          <a:ln w="9525">
            <a:solidFill>
              <a:srgbClr val="00B1F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100" b="1" dirty="0">
                <a:latin typeface="+mn-lt"/>
                <a:ea typeface="+mn-ea"/>
              </a:rPr>
              <a:t>Watson Conversation Service</a:t>
            </a:r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5372211" y="3923855"/>
            <a:ext cx="271462" cy="234950"/>
          </a:xfrm>
          <a:prstGeom prst="ellipse">
            <a:avLst/>
          </a:prstGeom>
          <a:gradFill rotWithShape="1">
            <a:gsLst>
              <a:gs pos="0">
                <a:srgbClr val="AEBED4"/>
              </a:gs>
              <a:gs pos="100000">
                <a:srgbClr val="004675"/>
              </a:gs>
            </a:gsLst>
            <a:lin ang="5400000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latin typeface="+mn-lt"/>
                <a:ea typeface="+mn-ea"/>
              </a:rPr>
              <a:t>4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3691048" y="3923855"/>
            <a:ext cx="1954213" cy="69215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lang="en-US" sz="1200" b="1" dirty="0">
                <a:solidFill>
                  <a:srgbClr val="FF0000"/>
                </a:solidFill>
              </a:rPr>
              <a:t>Technical</a:t>
            </a:r>
            <a:r>
              <a:rPr lang="en-US" sz="1200" b="1" dirty="0">
                <a:solidFill>
                  <a:srgbClr val="FF0000"/>
                </a:solidFill>
                <a:latin typeface="+mn-lt"/>
                <a:ea typeface="+mn-ea"/>
              </a:rPr>
              <a:t> Team</a:t>
            </a:r>
            <a:r>
              <a:rPr lang="en-US" sz="1200" dirty="0">
                <a:solidFill>
                  <a:srgbClr val="FF0000"/>
                </a:solidFill>
                <a:latin typeface="+mn-lt"/>
                <a:ea typeface="+mn-ea"/>
              </a:rPr>
              <a:t> run experiment analyses</a:t>
            </a:r>
          </a:p>
        </p:txBody>
      </p:sp>
      <p:sp>
        <p:nvSpPr>
          <p:cNvPr id="51" name="Rounded Rectangle 50"/>
          <p:cNvSpPr>
            <a:spLocks noChangeArrowheads="1"/>
          </p:cNvSpPr>
          <p:nvPr/>
        </p:nvSpPr>
        <p:spPr bwMode="auto">
          <a:xfrm>
            <a:off x="3691048" y="1795017"/>
            <a:ext cx="1952625" cy="7635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 dirty="0">
                <a:ea typeface="ＭＳ Ｐゴシック" charset="-128"/>
              </a:rPr>
              <a:t>SMEs </a:t>
            </a:r>
            <a:r>
              <a:rPr lang="en-US" altLang="en-US" sz="1200" dirty="0">
                <a:ea typeface="ＭＳ Ｐゴシック" charset="-128"/>
              </a:rPr>
              <a:t>create answers or dialogs for each intent  </a:t>
            </a:r>
          </a:p>
        </p:txBody>
      </p:sp>
      <p:cxnSp>
        <p:nvCxnSpPr>
          <p:cNvPr id="52" name="Straight Arrow Connector 51"/>
          <p:cNvCxnSpPr>
            <a:cxnSpLocks noChangeShapeType="1"/>
          </p:cNvCxnSpPr>
          <p:nvPr/>
        </p:nvCxnSpPr>
        <p:spPr bwMode="auto">
          <a:xfrm>
            <a:off x="4986448" y="1439417"/>
            <a:ext cx="0" cy="319088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Arrow Connector 52"/>
          <p:cNvCxnSpPr>
            <a:cxnSpLocks noChangeShapeType="1"/>
          </p:cNvCxnSpPr>
          <p:nvPr/>
        </p:nvCxnSpPr>
        <p:spPr bwMode="auto">
          <a:xfrm flipV="1">
            <a:off x="4148248" y="1407667"/>
            <a:ext cx="0" cy="350838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691048" y="2882455"/>
            <a:ext cx="1952625" cy="76358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 dirty="0">
                <a:solidFill>
                  <a:srgbClr val="FF0000"/>
                </a:solidFill>
                <a:ea typeface="ＭＳ Ｐゴシック" charset="-128"/>
              </a:rPr>
              <a:t>SMEs </a:t>
            </a:r>
            <a:r>
              <a:rPr lang="en-US" altLang="en-US" sz="1200" dirty="0">
                <a:solidFill>
                  <a:srgbClr val="FF0000"/>
                </a:solidFill>
                <a:ea typeface="ＭＳ Ｐゴシック" charset="-128"/>
              </a:rPr>
              <a:t>re-map questions and intents based on experiment results  </a:t>
            </a:r>
          </a:p>
        </p:txBody>
      </p:sp>
      <p:cxnSp>
        <p:nvCxnSpPr>
          <p:cNvPr id="55" name="Straight Arrow Connector 54"/>
          <p:cNvCxnSpPr>
            <a:cxnSpLocks noChangeShapeType="1"/>
          </p:cNvCxnSpPr>
          <p:nvPr/>
        </p:nvCxnSpPr>
        <p:spPr bwMode="auto">
          <a:xfrm>
            <a:off x="4991211" y="2537967"/>
            <a:ext cx="0" cy="319088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traight Arrow Connector 55"/>
          <p:cNvCxnSpPr>
            <a:cxnSpLocks noChangeShapeType="1"/>
          </p:cNvCxnSpPr>
          <p:nvPr/>
        </p:nvCxnSpPr>
        <p:spPr bwMode="auto">
          <a:xfrm flipV="1">
            <a:off x="4153011" y="2506217"/>
            <a:ext cx="0" cy="350838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traight Arrow Connector 56"/>
          <p:cNvCxnSpPr>
            <a:cxnSpLocks noChangeShapeType="1"/>
            <a:endCxn id="48" idx="2"/>
          </p:cNvCxnSpPr>
          <p:nvPr/>
        </p:nvCxnSpPr>
        <p:spPr bwMode="auto">
          <a:xfrm flipV="1">
            <a:off x="1517761" y="2628455"/>
            <a:ext cx="0" cy="996950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 type="triangle" w="med" len="med"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Elbow Connector 57"/>
          <p:cNvCxnSpPr>
            <a:cxnSpLocks noChangeShapeType="1"/>
          </p:cNvCxnSpPr>
          <p:nvPr/>
        </p:nvCxnSpPr>
        <p:spPr bwMode="auto">
          <a:xfrm rot="5400000">
            <a:off x="6377892" y="2275236"/>
            <a:ext cx="1263650" cy="272891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Straight Arrow Connector 58"/>
          <p:cNvCxnSpPr>
            <a:cxnSpLocks noChangeShapeType="1"/>
          </p:cNvCxnSpPr>
          <p:nvPr/>
        </p:nvCxnSpPr>
        <p:spPr bwMode="auto">
          <a:xfrm flipH="1" flipV="1">
            <a:off x="4667361" y="3646042"/>
            <a:ext cx="1587" cy="277813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>
            <a:off x="5643673" y="2177605"/>
            <a:ext cx="2065338" cy="0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60"/>
          <p:cNvCxnSpPr>
            <a:cxnSpLocks noChangeShapeType="1"/>
          </p:cNvCxnSpPr>
          <p:nvPr/>
        </p:nvCxnSpPr>
        <p:spPr bwMode="auto">
          <a:xfrm flipV="1">
            <a:off x="5643673" y="2177605"/>
            <a:ext cx="2065338" cy="1085850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Elbow Connector 61"/>
          <p:cNvCxnSpPr>
            <a:cxnSpLocks noChangeShapeType="1"/>
          </p:cNvCxnSpPr>
          <p:nvPr/>
        </p:nvCxnSpPr>
        <p:spPr bwMode="auto">
          <a:xfrm rot="5400000">
            <a:off x="4179998" y="345630"/>
            <a:ext cx="1531938" cy="6856412"/>
          </a:xfrm>
          <a:prstGeom prst="bentConnector3">
            <a:avLst>
              <a:gd name="adj1" fmla="val 114921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5372211" y="501205"/>
            <a:ext cx="271462" cy="234950"/>
          </a:xfrm>
          <a:prstGeom prst="ellipse">
            <a:avLst/>
          </a:prstGeom>
          <a:gradFill rotWithShape="1">
            <a:gsLst>
              <a:gs pos="0">
                <a:srgbClr val="AEBED4"/>
              </a:gs>
              <a:gs pos="100000">
                <a:srgbClr val="004675"/>
              </a:gs>
            </a:gsLst>
            <a:lin ang="5400000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latin typeface="+mn-lt"/>
                <a:ea typeface="+mn-ea"/>
              </a:rPr>
              <a:t>2</a:t>
            </a:r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5370623" y="2890392"/>
            <a:ext cx="271463" cy="234950"/>
          </a:xfrm>
          <a:prstGeom prst="ellipse">
            <a:avLst/>
          </a:prstGeom>
          <a:gradFill rotWithShape="1">
            <a:gsLst>
              <a:gs pos="0">
                <a:srgbClr val="AEBED4"/>
              </a:gs>
              <a:gs pos="100000">
                <a:srgbClr val="004675"/>
              </a:gs>
            </a:gsLst>
            <a:lin ang="5400000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latin typeface="+mn-lt"/>
                <a:ea typeface="+mn-ea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93102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Virtuous Cycle of AI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Watson Conversation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53" y="711517"/>
            <a:ext cx="7020127" cy="40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8107"/>
            <a:ext cx="2144886" cy="324490"/>
          </a:xfrm>
        </p:spPr>
        <p:txBody>
          <a:bodyPr/>
          <a:lstStyle/>
          <a:p>
            <a:r>
              <a:rPr lang="en-US" dirty="0"/>
              <a:t>Virtuous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89467" y="4793106"/>
            <a:ext cx="6400800" cy="137160"/>
          </a:xfrm>
        </p:spPr>
        <p:txBody>
          <a:bodyPr/>
          <a:lstStyle/>
          <a:p>
            <a:r>
              <a:rPr lang="de-DE"/>
              <a:t>Think 2018 - March 19, 2018 © 2018 IBM Corporation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95445"/>
              </p:ext>
            </p:extLst>
          </p:nvPr>
        </p:nvGraphicFramePr>
        <p:xfrm>
          <a:off x="410050" y="772371"/>
          <a:ext cx="2246313" cy="1894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54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Dataset 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Quantity of Classes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 dirty="0">
                          <a:effectLst/>
                        </a:rPr>
                        <a:t> p@1 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11/</a:t>
                      </a:r>
                      <a:r>
                        <a:rPr lang="mr-IN" sz="800" b="1" u="none" strike="noStrike" dirty="0">
                          <a:effectLst/>
                        </a:rPr>
                        <a:t>09/16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330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17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" b="1" u="none" strike="noStrike" dirty="0">
                          <a:effectLst/>
                        </a:rPr>
                        <a:t>0.80</a:t>
                      </a:r>
                      <a:endParaRPr lang="nb-N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11/</a:t>
                      </a:r>
                      <a:r>
                        <a:rPr lang="mr-IN" sz="600" u="none" strike="noStrike" dirty="0">
                          <a:effectLst/>
                        </a:rPr>
                        <a:t>21/16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885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0.78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12/</a:t>
                      </a:r>
                      <a:r>
                        <a:rPr lang="mr-IN" sz="600" u="none" strike="noStrike" dirty="0">
                          <a:effectLst/>
                        </a:rPr>
                        <a:t>07/16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885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mr-IN" sz="600" u="none" strike="noStrike" dirty="0">
                          <a:effectLst/>
                        </a:rPr>
                        <a:t>02/02/17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0.85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23/17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0.85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 dirty="0">
                          <a:effectLst/>
                        </a:rPr>
                        <a:t>27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16/17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975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27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17/17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1170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37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>
                          <a:effectLst/>
                        </a:rPr>
                        <a:t>0.79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24/17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1750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01/17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2090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600" u="none" strike="noStrike">
                          <a:effectLst/>
                        </a:rPr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>
                          <a:effectLst/>
                        </a:rPr>
                        <a:t>0.79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3005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600" u="none" strike="noStrike">
                          <a:effectLst/>
                        </a:rPr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600" u="none" strike="noStrike">
                          <a:effectLst/>
                        </a:rPr>
                        <a:t>0.89</a:t>
                      </a:r>
                      <a:endParaRPr lang="it-IT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09/17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 dirty="0">
                          <a:effectLst/>
                        </a:rPr>
                        <a:t>4495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600" u="none" strike="noStrike">
                          <a:effectLst/>
                        </a:rPr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0.91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31/17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 dirty="0">
                          <a:effectLst/>
                        </a:rPr>
                        <a:t>4500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600" u="none" strike="noStrike">
                          <a:effectLst/>
                        </a:rPr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0.92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27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08/</a:t>
                      </a:r>
                      <a:r>
                        <a:rPr lang="mr-IN" sz="800" b="1" u="none" strike="noStrike" dirty="0">
                          <a:effectLst/>
                        </a:rPr>
                        <a:t>18/17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4500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800" b="1" u="none" strike="noStrike" dirty="0">
                          <a:effectLst/>
                        </a:rPr>
                        <a:t>51</a:t>
                      </a:r>
                      <a:endParaRPr lang="uk-UA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" b="1" u="none" strike="noStrike" dirty="0">
                          <a:effectLst/>
                        </a:rPr>
                        <a:t>0.92</a:t>
                      </a:r>
                      <a:endParaRPr lang="nb-N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5690"/>
              </p:ext>
            </p:extLst>
          </p:nvPr>
        </p:nvGraphicFramePr>
        <p:xfrm>
          <a:off x="2762847" y="772371"/>
          <a:ext cx="2175723" cy="1898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3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07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Date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Dataset 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Quantity of Classes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 dirty="0">
                          <a:effectLst/>
                        </a:rPr>
                        <a:t> p@1 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11/</a:t>
                      </a:r>
                      <a:r>
                        <a:rPr lang="mr-IN" sz="800" b="1" u="none" strike="noStrike" dirty="0">
                          <a:effectLst/>
                        </a:rPr>
                        <a:t>09/16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375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7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" b="1" u="none" strike="noStrike" dirty="0">
                          <a:effectLst/>
                        </a:rPr>
                        <a:t>0.61</a:t>
                      </a:r>
                      <a:endParaRPr lang="nb-N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11/</a:t>
                      </a:r>
                      <a:r>
                        <a:rPr lang="mr-IN" sz="600" u="none" strike="noStrike" dirty="0">
                          <a:effectLst/>
                        </a:rPr>
                        <a:t>21/16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915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0.57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12/</a:t>
                      </a:r>
                      <a:r>
                        <a:rPr lang="mr-IN" sz="600" u="none" strike="noStrike" dirty="0">
                          <a:effectLst/>
                        </a:rPr>
                        <a:t>07/16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1115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21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0.63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02/17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1215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24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0.74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600" u="none" strike="noStrike">
                          <a:effectLst/>
                        </a:rPr>
                        <a:t>1390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0.72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23/17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600" u="none" strike="noStrike">
                          <a:effectLst/>
                        </a:rPr>
                        <a:t>1395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34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0.71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1455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0.76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1455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16/17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1530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0.75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17/17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1530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0.69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24/17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1840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48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0.75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01/17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1950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48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0.75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2625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49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0.82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09/17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3600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0.84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31/17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4245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0.88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1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08/</a:t>
                      </a:r>
                      <a:r>
                        <a:rPr lang="mr-IN" sz="800" b="1" u="none" strike="noStrike" dirty="0">
                          <a:effectLst/>
                        </a:rPr>
                        <a:t>18/17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4245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50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" b="1" u="none" strike="noStrike" dirty="0">
                          <a:effectLst/>
                        </a:rPr>
                        <a:t>0.88</a:t>
                      </a:r>
                      <a:endParaRPr lang="nb-N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70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203902"/>
              </p:ext>
            </p:extLst>
          </p:nvPr>
        </p:nvGraphicFramePr>
        <p:xfrm>
          <a:off x="5103564" y="780309"/>
          <a:ext cx="2230025" cy="1892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9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Dataset 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Quantity of Classes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 dirty="0">
                          <a:effectLst/>
                        </a:rPr>
                        <a:t> p@1 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u="none" strike="noStrike" dirty="0">
                          <a:effectLst/>
                        </a:rPr>
                        <a:t>11/</a:t>
                      </a:r>
                      <a:r>
                        <a:rPr lang="mr-IN" sz="600" b="0" u="none" strike="noStrike" dirty="0">
                          <a:effectLst/>
                        </a:rPr>
                        <a:t>09/16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11/</a:t>
                      </a:r>
                      <a:r>
                        <a:rPr lang="mr-IN" sz="600" u="none" strike="noStrike" dirty="0">
                          <a:effectLst/>
                        </a:rPr>
                        <a:t>21/16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12/</a:t>
                      </a:r>
                      <a:r>
                        <a:rPr lang="mr-IN" sz="600" u="none" strike="noStrike" dirty="0">
                          <a:effectLst/>
                        </a:rPr>
                        <a:t>07/16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mr-IN" sz="800" b="1" u="none" strike="noStrike" dirty="0">
                          <a:effectLst/>
                        </a:rPr>
                        <a:t>02/02/17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195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" b="1" u="none" strike="noStrike" dirty="0">
                          <a:effectLst/>
                        </a:rPr>
                        <a:t>0.51</a:t>
                      </a:r>
                      <a:endParaRPr lang="nb-N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0.65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23/17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0.52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0.60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0.47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16/17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0.51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17/17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340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0.46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24/17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815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600" u="none" strike="noStrike">
                          <a:effectLst/>
                        </a:rPr>
                        <a:t>39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0.71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01/17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1105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0.72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2750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0.85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09/17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3460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0.88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31/17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4535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64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600" u="none" strike="noStrike" dirty="0">
                          <a:effectLst/>
                        </a:rPr>
                        <a:t>0.89</a:t>
                      </a:r>
                      <a:endParaRPr lang="it-IT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07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08/</a:t>
                      </a:r>
                      <a:r>
                        <a:rPr lang="mr-IN" sz="800" b="1" u="none" strike="noStrike" dirty="0">
                          <a:effectLst/>
                        </a:rPr>
                        <a:t>18/17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4540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64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b="1" u="none" strike="noStrike" dirty="0">
                          <a:effectLst/>
                        </a:rPr>
                        <a:t>0.87</a:t>
                      </a:r>
                      <a:endParaRPr lang="fi-FI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264394"/>
              </p:ext>
            </p:extLst>
          </p:nvPr>
        </p:nvGraphicFramePr>
        <p:xfrm>
          <a:off x="410050" y="2995893"/>
          <a:ext cx="2246312" cy="2002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1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Dataset 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Quantity of Classes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 dirty="0">
                          <a:effectLst/>
                        </a:rPr>
                        <a:t> p@1 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11/</a:t>
                      </a:r>
                      <a:r>
                        <a:rPr lang="mr-IN" sz="800" b="1" u="none" strike="noStrike" dirty="0">
                          <a:effectLst/>
                        </a:rPr>
                        <a:t>09/16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265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9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" b="1" u="none" strike="noStrike" dirty="0">
                          <a:effectLst/>
                        </a:rPr>
                        <a:t>0.73</a:t>
                      </a:r>
                      <a:endParaRPr lang="nb-N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11/</a:t>
                      </a:r>
                      <a:r>
                        <a:rPr lang="mr-IN" sz="600" u="none" strike="noStrike" dirty="0">
                          <a:effectLst/>
                        </a:rPr>
                        <a:t>21/16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730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12/</a:t>
                      </a:r>
                      <a:r>
                        <a:rPr lang="mr-IN" sz="600" u="none" strike="noStrike" dirty="0">
                          <a:effectLst/>
                        </a:rPr>
                        <a:t>07/16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730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0.75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mr-IN" sz="600" u="none" strike="noStrike" dirty="0">
                          <a:effectLst/>
                        </a:rPr>
                        <a:t>02/02/17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740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0.76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>
                          <a:effectLst/>
                        </a:rPr>
                        <a:t>875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29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0.83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23/17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>
                          <a:effectLst/>
                        </a:rPr>
                        <a:t>875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29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0.80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925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32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0.76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925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32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0.83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16/17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925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32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0.74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17/17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1070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0.75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24/17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0.83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01/17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1960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48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0.80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2795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>
                          <a:effectLst/>
                        </a:rPr>
                        <a:t>49</a:t>
                      </a:r>
                      <a:endParaRPr lang="cs-CZ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 dirty="0">
                          <a:effectLst/>
                        </a:rPr>
                        <a:t>0.87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09/17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5865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600" u="none" strike="noStrike">
                          <a:effectLst/>
                        </a:rPr>
                        <a:t>51</a:t>
                      </a:r>
                      <a:endParaRPr lang="uk-UA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0.93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31/17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 dirty="0">
                          <a:effectLst/>
                        </a:rPr>
                        <a:t>6870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52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600" u="none" strike="noStrike" dirty="0">
                          <a:effectLst/>
                        </a:rPr>
                        <a:t>0.94</a:t>
                      </a:r>
                      <a:endParaRPr lang="it-IT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07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08/</a:t>
                      </a:r>
                      <a:r>
                        <a:rPr lang="mr-IN" sz="800" b="1" u="none" strike="noStrike" dirty="0">
                          <a:effectLst/>
                        </a:rPr>
                        <a:t>18/17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6880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52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1" u="none" strike="noStrike" dirty="0">
                          <a:effectLst/>
                        </a:rPr>
                        <a:t>0.94</a:t>
                      </a:r>
                      <a:endParaRPr lang="it-IT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" marR="4270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48840"/>
              </p:ext>
            </p:extLst>
          </p:nvPr>
        </p:nvGraphicFramePr>
        <p:xfrm>
          <a:off x="2762847" y="2995893"/>
          <a:ext cx="2174472" cy="20064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3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3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0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Dataset 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Quantity of Classes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 dirty="0">
                          <a:effectLst/>
                        </a:rPr>
                        <a:t> p@1 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11/</a:t>
                      </a:r>
                      <a:r>
                        <a:rPr lang="mr-IN" sz="800" b="1" u="none" strike="noStrike" dirty="0">
                          <a:effectLst/>
                        </a:rPr>
                        <a:t>09/16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525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22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1" u="none" strike="noStrike" dirty="0">
                          <a:effectLst/>
                        </a:rPr>
                        <a:t>0.68</a:t>
                      </a:r>
                      <a:endParaRPr lang="it-IT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11/</a:t>
                      </a:r>
                      <a:r>
                        <a:rPr lang="mr-IN" sz="600" u="none" strike="noStrike" dirty="0">
                          <a:effectLst/>
                        </a:rPr>
                        <a:t>21/16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1195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0.83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12/</a:t>
                      </a:r>
                      <a:r>
                        <a:rPr lang="mr-IN" sz="600" u="none" strike="noStrike" dirty="0">
                          <a:effectLst/>
                        </a:rPr>
                        <a:t>07/16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1200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26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0.76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mr-IN" sz="600" u="none" strike="noStrike" dirty="0">
                          <a:effectLst/>
                        </a:rPr>
                        <a:t>02/02/17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1340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27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0.81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1345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27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0.80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23/17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0.82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0.82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0.81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16/17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0.85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17/17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1450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0.85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24/17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>
                          <a:effectLst/>
                        </a:rPr>
                        <a:t>1860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0.80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01/17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1950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0.83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2540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 dirty="0">
                          <a:effectLst/>
                        </a:rPr>
                        <a:t>0.87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09/17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 dirty="0">
                          <a:effectLst/>
                        </a:rPr>
                        <a:t>4020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0.90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31/17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 dirty="0">
                          <a:effectLst/>
                        </a:rPr>
                        <a:t>4020</a:t>
                      </a:r>
                      <a:endParaRPr lang="is-I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600" u="none" strike="noStrike" dirty="0">
                          <a:effectLst/>
                        </a:rPr>
                        <a:t>0.89</a:t>
                      </a:r>
                      <a:endParaRPr lang="it-IT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88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08/</a:t>
                      </a:r>
                      <a:r>
                        <a:rPr lang="mr-IN" sz="800" b="1" u="none" strike="noStrike" dirty="0">
                          <a:effectLst/>
                        </a:rPr>
                        <a:t>18/17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800" b="1" u="none" strike="noStrike" dirty="0">
                          <a:effectLst/>
                        </a:rPr>
                        <a:t>4270</a:t>
                      </a:r>
                      <a:endParaRPr lang="is-I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50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" b="1" u="none" strike="noStrike" dirty="0">
                          <a:effectLst/>
                        </a:rPr>
                        <a:t>0.90</a:t>
                      </a:r>
                      <a:endParaRPr lang="nb-N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1" marR="4271" marT="4268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728794"/>
              </p:ext>
            </p:extLst>
          </p:nvPr>
        </p:nvGraphicFramePr>
        <p:xfrm>
          <a:off x="5103564" y="3002243"/>
          <a:ext cx="2230024" cy="2000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7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Dataset size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Quantity of Classes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600" u="none" strike="noStrike" dirty="0">
                          <a:effectLst/>
                        </a:rPr>
                        <a:t> p@1 </a:t>
                      </a:r>
                      <a:endParaRPr lang="cs-CZ" sz="6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u="none" strike="noStrike" dirty="0">
                          <a:effectLst/>
                        </a:rPr>
                        <a:t>11/</a:t>
                      </a:r>
                      <a:r>
                        <a:rPr lang="mr-IN" sz="600" b="0" u="none" strike="noStrike" dirty="0">
                          <a:effectLst/>
                        </a:rPr>
                        <a:t>09/16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11/</a:t>
                      </a:r>
                      <a:r>
                        <a:rPr lang="mr-IN" sz="600" u="none" strike="noStrike" dirty="0">
                          <a:effectLst/>
                        </a:rPr>
                        <a:t>21/16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12/</a:t>
                      </a:r>
                      <a:r>
                        <a:rPr lang="mr-IN" sz="600" u="none" strike="noStrike" dirty="0">
                          <a:effectLst/>
                        </a:rPr>
                        <a:t>07/16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mr-IN" sz="800" b="1" u="none" strike="noStrike" dirty="0">
                          <a:effectLst/>
                        </a:rPr>
                        <a:t>02/02/17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140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10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800" b="1" u="none" strike="noStrike" dirty="0">
                          <a:effectLst/>
                        </a:rPr>
                        <a:t>0.71</a:t>
                      </a:r>
                      <a:endParaRPr lang="nb-N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220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 dirty="0">
                          <a:effectLst/>
                        </a:rPr>
                        <a:t>18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0.57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02/</a:t>
                      </a:r>
                      <a:r>
                        <a:rPr lang="mr-IN" sz="600" u="none" strike="noStrike" dirty="0">
                          <a:effectLst/>
                        </a:rPr>
                        <a:t>23/17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 dirty="0">
                          <a:effectLst/>
                        </a:rPr>
                        <a:t>18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0.59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03/17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 dirty="0">
                          <a:effectLst/>
                        </a:rPr>
                        <a:t>18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>
                          <a:effectLst/>
                        </a:rPr>
                        <a:t>0.70</a:t>
                      </a:r>
                      <a:endParaRPr lang="nb-NO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08/17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 dirty="0">
                          <a:effectLst/>
                        </a:rPr>
                        <a:t>18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0.63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16/17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>
                          <a:effectLst/>
                        </a:rPr>
                        <a:t>18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0.70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17/17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230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>
                          <a:effectLst/>
                        </a:rPr>
                        <a:t>18</a:t>
                      </a:r>
                      <a:endParaRPr lang="fi-FI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0.65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03/</a:t>
                      </a:r>
                      <a:r>
                        <a:rPr lang="mr-IN" sz="600" u="none" strike="noStrike" dirty="0">
                          <a:effectLst/>
                        </a:rPr>
                        <a:t>24/17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745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600" u="none" strike="noStrike">
                          <a:effectLst/>
                        </a:rPr>
                        <a:t>34</a:t>
                      </a:r>
                      <a:endParaRPr lang="ru-RU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0.74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01/17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880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0.82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04/</a:t>
                      </a:r>
                      <a:r>
                        <a:rPr lang="mr-IN" sz="600" u="none" strike="noStrike" dirty="0">
                          <a:effectLst/>
                        </a:rPr>
                        <a:t>18/17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600" u="none" strike="noStrike">
                          <a:effectLst/>
                        </a:rPr>
                        <a:t>1135</a:t>
                      </a:r>
                      <a:endParaRPr lang="is-I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600" u="none" strike="noStrike" dirty="0">
                          <a:effectLst/>
                        </a:rPr>
                        <a:t>0.79</a:t>
                      </a:r>
                      <a:endParaRPr lang="fi-FI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09/17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3330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0.91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05/</a:t>
                      </a:r>
                      <a:r>
                        <a:rPr lang="mr-IN" sz="600" u="none" strike="noStrike" dirty="0">
                          <a:effectLst/>
                        </a:rPr>
                        <a:t>31/17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4145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>
                          <a:effectLst/>
                        </a:rPr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600" u="none" strike="noStrike" dirty="0">
                          <a:effectLst/>
                        </a:rPr>
                        <a:t>0.93</a:t>
                      </a:r>
                      <a:endParaRPr lang="nb-NO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8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08/</a:t>
                      </a:r>
                      <a:r>
                        <a:rPr lang="mr-IN" sz="800" b="1" u="none" strike="noStrike" dirty="0">
                          <a:effectLst/>
                        </a:rPr>
                        <a:t>18/17</a:t>
                      </a:r>
                      <a:endParaRPr lang="mr-IN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211" marR="3211" marT="3211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4145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effectLst/>
                        </a:rPr>
                        <a:t>40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800" b="1" u="none" strike="noStrike" dirty="0">
                          <a:effectLst/>
                        </a:rPr>
                        <a:t>0.94</a:t>
                      </a:r>
                      <a:endParaRPr lang="it-IT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2" marR="4272" marT="4269" marB="0" anchor="b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5019869" y="2748813"/>
            <a:ext cx="12939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en-US" sz="1000" dirty="0"/>
              <a:t>Artwork: </a:t>
            </a:r>
            <a:r>
              <a:rPr lang="en-US" altLang="en-US" sz="1000" b="1" dirty="0" err="1"/>
              <a:t>Lindonéia</a:t>
            </a:r>
            <a:endParaRPr lang="en-US" altLang="en-US" sz="1000" b="1" dirty="0"/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2680297" y="2748814"/>
            <a:ext cx="12218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en-US" sz="1000" dirty="0"/>
              <a:t>Artwork: </a:t>
            </a:r>
            <a:r>
              <a:rPr lang="en-US" altLang="en-US" sz="1000" b="1" dirty="0" err="1"/>
              <a:t>Saudade</a:t>
            </a:r>
            <a:endParaRPr lang="en-US" altLang="en-US" sz="1000" b="1" dirty="0"/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321087" y="2769451"/>
            <a:ext cx="10518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en-US" sz="1000" dirty="0"/>
              <a:t>Artwork: </a:t>
            </a:r>
            <a:r>
              <a:rPr lang="en-US" altLang="en-US" sz="1000" b="1" dirty="0" err="1"/>
              <a:t>Porco</a:t>
            </a:r>
            <a:endParaRPr lang="en-US" altLang="en-US" sz="1000" b="1" dirty="0"/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5019869" y="548534"/>
            <a:ext cx="11865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en-US" sz="1000" dirty="0"/>
              <a:t>Artwork: </a:t>
            </a:r>
            <a:r>
              <a:rPr lang="en-US" altLang="en-US" sz="1000" b="1" dirty="0" err="1"/>
              <a:t>Bananal</a:t>
            </a:r>
            <a:endParaRPr lang="en-US" altLang="en-US" sz="1000" b="1" dirty="0"/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2699347" y="548534"/>
            <a:ext cx="11657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en-US" sz="1000" dirty="0"/>
              <a:t>Artwork: </a:t>
            </a:r>
            <a:r>
              <a:rPr lang="en-US" altLang="en-US" sz="1000" b="1" dirty="0" err="1"/>
              <a:t>Mestiço</a:t>
            </a:r>
            <a:endParaRPr lang="en-US" altLang="en-US" sz="1000" b="1" dirty="0"/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336898" y="542184"/>
            <a:ext cx="130676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en-US" sz="1000" dirty="0"/>
              <a:t>Artwork: </a:t>
            </a:r>
            <a:r>
              <a:rPr lang="en-US" altLang="en-US" sz="1000" b="1" dirty="0"/>
              <a:t>São Paulo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97722" y="671644"/>
            <a:ext cx="154366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50800" tIns="50800" rIns="50800" bIns="50800" spcCol="38100" anchor="ctr">
            <a:spAutoFit/>
          </a:bodyPr>
          <a:lstStyle/>
          <a:p>
            <a:pPr defTabSz="8255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sym typeface="Helvetica Light"/>
              </a:rPr>
              <a:t>Improvement of accuracy and coverage during several iterations.</a:t>
            </a:r>
            <a:endParaRPr lang="en-US" sz="1600" dirty="0">
              <a:solidFill>
                <a:srgbClr val="000000"/>
              </a:solidFill>
              <a:latin typeface="+mn-l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418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6"/>
          <p:cNvSpPr>
            <a:spLocks noChangeArrowheads="1"/>
          </p:cNvSpPr>
          <p:nvPr/>
        </p:nvSpPr>
        <p:spPr bwMode="auto">
          <a:xfrm>
            <a:off x="8090755" y="1358337"/>
            <a:ext cx="804672" cy="3429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dirty="0">
                <a:solidFill>
                  <a:schemeClr val="bg2"/>
                </a:solidFill>
                <a:latin typeface="+mn-lt"/>
              </a:rPr>
              <a:t>December 17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Timeline and Results</a:t>
            </a:r>
            <a:endParaRPr lang="nl-NL" altLang="en-US" dirty="0">
              <a:ea typeface="ＭＳ Ｐゴシック" charset="-128"/>
            </a:endParaRPr>
          </a:p>
        </p:txBody>
      </p:sp>
      <p:sp>
        <p:nvSpPr>
          <p:cNvPr id="4403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BB2E852-388F-974C-BF0A-E08EAA28073D}" type="slidenum">
              <a:rPr lang="en-US" altLang="en-US" sz="600">
                <a:latin typeface="+mn-lt"/>
              </a:rPr>
              <a:pPr/>
              <a:t>13</a:t>
            </a:fld>
            <a:endParaRPr lang="en-US" altLang="en-US" sz="60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670888"/>
            <a:ext cx="8643407" cy="1721198"/>
            <a:chOff x="2506897" y="1071517"/>
            <a:chExt cx="8643407" cy="1721198"/>
          </a:xfrm>
        </p:grpSpPr>
        <p:sp>
          <p:nvSpPr>
            <p:cNvPr id="44037" name="Rectangle 33"/>
            <p:cNvSpPr>
              <a:spLocks noChangeArrowheads="1"/>
            </p:cNvSpPr>
            <p:nvPr/>
          </p:nvSpPr>
          <p:spPr bwMode="auto">
            <a:xfrm>
              <a:off x="2506897" y="1071519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 dirty="0">
                  <a:latin typeface="+mn-lt"/>
                  <a:ea typeface="MS PGothic" charset="-128"/>
                </a:rPr>
                <a:t>1. Start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latin typeface="+mn-lt"/>
                  <a:ea typeface="MS PGothic" charset="-128"/>
                </a:rPr>
                <a:t>First collection of questions</a:t>
              </a:r>
            </a:p>
          </p:txBody>
        </p:sp>
        <p:sp>
          <p:nvSpPr>
            <p:cNvPr id="44039" name="Line 5"/>
            <p:cNvSpPr>
              <a:spLocks noChangeShapeType="1"/>
            </p:cNvSpPr>
            <p:nvPr/>
          </p:nvSpPr>
          <p:spPr bwMode="auto">
            <a:xfrm>
              <a:off x="260116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0" name="Rectangle 33"/>
            <p:cNvSpPr>
              <a:spLocks noChangeArrowheads="1"/>
            </p:cNvSpPr>
            <p:nvPr/>
          </p:nvSpPr>
          <p:spPr bwMode="auto">
            <a:xfrm>
              <a:off x="2691182" y="2244075"/>
              <a:ext cx="1692491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 dirty="0">
                  <a:latin typeface="+mn-lt"/>
                  <a:ea typeface="MS PGothic" charset="-128"/>
                </a:rPr>
                <a:t>2. Tests in real environment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latin typeface="+mn-lt"/>
                  <a:ea typeface="MS PGothic" charset="-128"/>
                </a:rPr>
                <a:t>Initial tests at Pinacoteca</a:t>
              </a:r>
            </a:p>
          </p:txBody>
        </p:sp>
        <p:sp>
          <p:nvSpPr>
            <p:cNvPr id="44041" name="Line 8"/>
            <p:cNvSpPr>
              <a:spLocks noChangeShapeType="1"/>
            </p:cNvSpPr>
            <p:nvPr/>
          </p:nvSpPr>
          <p:spPr bwMode="auto">
            <a:xfrm>
              <a:off x="2757610" y="2238789"/>
              <a:ext cx="1551505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2" name="Rectangle 33"/>
            <p:cNvSpPr>
              <a:spLocks noChangeArrowheads="1"/>
            </p:cNvSpPr>
            <p:nvPr/>
          </p:nvSpPr>
          <p:spPr bwMode="auto">
            <a:xfrm>
              <a:off x="5551637" y="1071517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 dirty="0">
                  <a:latin typeface="+mn-lt"/>
                  <a:ea typeface="MS PGothic" charset="-128"/>
                </a:rPr>
                <a:t>3. Launch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latin typeface="+mn-lt"/>
                  <a:ea typeface="MS PGothic" charset="-128"/>
                </a:rPr>
                <a:t>Beginning of the exhibition</a:t>
              </a:r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5638302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6" name="Rectangle 33"/>
            <p:cNvSpPr>
              <a:spLocks noChangeArrowheads="1"/>
            </p:cNvSpPr>
            <p:nvPr/>
          </p:nvSpPr>
          <p:spPr bwMode="auto">
            <a:xfrm>
              <a:off x="9919622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 dirty="0">
                  <a:latin typeface="+mn-lt"/>
                  <a:ea typeface="MS PGothic" charset="-128"/>
                </a:rPr>
                <a:t>4. End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latin typeface="+mn-lt"/>
                  <a:ea typeface="MS PGothic" charset="-128"/>
                </a:rPr>
                <a:t>End of exhibition</a:t>
              </a:r>
            </a:p>
          </p:txBody>
        </p:sp>
        <p:sp>
          <p:nvSpPr>
            <p:cNvPr id="44047" name="Line 17"/>
            <p:cNvSpPr>
              <a:spLocks noChangeShapeType="1"/>
            </p:cNvSpPr>
            <p:nvPr/>
          </p:nvSpPr>
          <p:spPr bwMode="auto">
            <a:xfrm>
              <a:off x="10007304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8" name="Rectangle 19"/>
            <p:cNvSpPr>
              <a:spLocks noChangeArrowheads="1"/>
            </p:cNvSpPr>
            <p:nvPr/>
          </p:nvSpPr>
          <p:spPr bwMode="auto">
            <a:xfrm>
              <a:off x="2518225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  <a:latin typeface="+mn-lt"/>
                </a:rPr>
                <a:t>November 16</a:t>
              </a:r>
            </a:p>
          </p:txBody>
        </p:sp>
        <p:sp>
          <p:nvSpPr>
            <p:cNvPr id="44049" name="Rectangle 20"/>
            <p:cNvSpPr>
              <a:spLocks noChangeArrowheads="1"/>
            </p:cNvSpPr>
            <p:nvPr/>
          </p:nvSpPr>
          <p:spPr bwMode="auto">
            <a:xfrm>
              <a:off x="3319856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  <a:latin typeface="+mn-lt"/>
                </a:rPr>
                <a:t>December 16</a:t>
              </a:r>
            </a:p>
          </p:txBody>
        </p:sp>
        <p:sp>
          <p:nvSpPr>
            <p:cNvPr id="44050" name="Rectangle 21"/>
            <p:cNvSpPr>
              <a:spLocks noChangeArrowheads="1"/>
            </p:cNvSpPr>
            <p:nvPr/>
          </p:nvSpPr>
          <p:spPr bwMode="auto">
            <a:xfrm>
              <a:off x="4121487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  <a:latin typeface="+mn-lt"/>
                </a:rPr>
                <a:t>January 17</a:t>
              </a:r>
            </a:p>
          </p:txBody>
        </p:sp>
        <p:sp>
          <p:nvSpPr>
            <p:cNvPr id="44051" name="Rectangle 22"/>
            <p:cNvSpPr>
              <a:spLocks noChangeArrowheads="1"/>
            </p:cNvSpPr>
            <p:nvPr/>
          </p:nvSpPr>
          <p:spPr bwMode="auto">
            <a:xfrm>
              <a:off x="4923118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  <a:latin typeface="+mn-lt"/>
                </a:rPr>
                <a:t>February 17</a:t>
              </a:r>
            </a:p>
          </p:txBody>
        </p:sp>
        <p:sp>
          <p:nvSpPr>
            <p:cNvPr id="44052" name="Rectangle 23"/>
            <p:cNvSpPr>
              <a:spLocks noChangeArrowheads="1"/>
            </p:cNvSpPr>
            <p:nvPr/>
          </p:nvSpPr>
          <p:spPr bwMode="auto">
            <a:xfrm>
              <a:off x="5724749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  <a:latin typeface="+mn-lt"/>
                </a:rPr>
                <a:t>March 17</a:t>
              </a:r>
            </a:p>
          </p:txBody>
        </p:sp>
        <p:sp>
          <p:nvSpPr>
            <p:cNvPr id="44053" name="Rectangle 24"/>
            <p:cNvSpPr>
              <a:spLocks noChangeArrowheads="1"/>
            </p:cNvSpPr>
            <p:nvPr/>
          </p:nvSpPr>
          <p:spPr bwMode="auto">
            <a:xfrm>
              <a:off x="6526380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  <a:latin typeface="+mn-lt"/>
                </a:rPr>
                <a:t>April 17</a:t>
              </a:r>
            </a:p>
          </p:txBody>
        </p:sp>
        <p:sp>
          <p:nvSpPr>
            <p:cNvPr id="44054" name="Rectangle 25"/>
            <p:cNvSpPr>
              <a:spLocks noChangeArrowheads="1"/>
            </p:cNvSpPr>
            <p:nvPr/>
          </p:nvSpPr>
          <p:spPr bwMode="auto">
            <a:xfrm>
              <a:off x="732801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  <a:latin typeface="+mn-lt"/>
                </a:rPr>
                <a:t>May 17</a:t>
              </a:r>
            </a:p>
          </p:txBody>
        </p:sp>
        <p:sp>
          <p:nvSpPr>
            <p:cNvPr id="44055" name="Rectangle 26"/>
            <p:cNvSpPr>
              <a:spLocks noChangeArrowheads="1"/>
            </p:cNvSpPr>
            <p:nvPr/>
          </p:nvSpPr>
          <p:spPr bwMode="auto">
            <a:xfrm>
              <a:off x="812964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  <a:latin typeface="+mn-lt"/>
                </a:rPr>
                <a:t>June 17</a:t>
              </a:r>
            </a:p>
          </p:txBody>
        </p:sp>
        <p:sp>
          <p:nvSpPr>
            <p:cNvPr id="44056" name="Line 6"/>
            <p:cNvSpPr>
              <a:spLocks noChangeShapeType="1"/>
            </p:cNvSpPr>
            <p:nvPr/>
          </p:nvSpPr>
          <p:spPr bwMode="auto">
            <a:xfrm>
              <a:off x="2754365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57" name="Line 9"/>
            <p:cNvSpPr>
              <a:spLocks noChangeShapeType="1"/>
            </p:cNvSpPr>
            <p:nvPr/>
          </p:nvSpPr>
          <p:spPr bwMode="auto">
            <a:xfrm flipV="1">
              <a:off x="3791027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58" name="Line 12"/>
            <p:cNvSpPr>
              <a:spLocks noChangeShapeType="1"/>
            </p:cNvSpPr>
            <p:nvPr/>
          </p:nvSpPr>
          <p:spPr bwMode="auto">
            <a:xfrm>
              <a:off x="6645343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60" name="Line 18"/>
            <p:cNvSpPr>
              <a:spLocks noChangeShapeType="1"/>
            </p:cNvSpPr>
            <p:nvPr/>
          </p:nvSpPr>
          <p:spPr bwMode="auto">
            <a:xfrm flipV="1">
              <a:off x="10988151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</p:grpSp>
      <p:sp>
        <p:nvSpPr>
          <p:cNvPr id="34" name="Rectangle 26"/>
          <p:cNvSpPr>
            <a:spLocks noChangeArrowheads="1"/>
          </p:cNvSpPr>
          <p:nvPr/>
        </p:nvSpPr>
        <p:spPr bwMode="auto">
          <a:xfrm>
            <a:off x="7263334" y="1358337"/>
            <a:ext cx="804672" cy="3429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 dirty="0">
                <a:solidFill>
                  <a:schemeClr val="bg2"/>
                </a:solidFill>
                <a:latin typeface="+mn-lt"/>
              </a:rPr>
              <a:t>November 17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6758179" y="1358337"/>
            <a:ext cx="423665" cy="342900"/>
          </a:xfrm>
          <a:prstGeom prst="rect">
            <a:avLst/>
          </a:prstGeom>
          <a:noFill/>
          <a:ln>
            <a:noFill/>
          </a:ln>
          <a:extLst/>
        </p:spPr>
        <p:txBody>
          <a:bodyPr lIns="91440" tIns="73152" rIns="73152" bIns="34529">
            <a:no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mr-IN" altLang="en-US" sz="900" b="1" dirty="0">
                <a:latin typeface="+mn-lt"/>
                <a:ea typeface="MS PGothic" charset="-128"/>
              </a:rPr>
              <a:t>…</a:t>
            </a:r>
            <a:r>
              <a:rPr lang="en-US" altLang="en-US" sz="900" b="1" dirty="0">
                <a:latin typeface="+mn-lt"/>
                <a:ea typeface="MS PGothic" charset="-128"/>
              </a:rPr>
              <a:t>..</a:t>
            </a:r>
            <a:endParaRPr lang="en-US" altLang="en-US" sz="750" dirty="0">
              <a:latin typeface="+mn-lt"/>
              <a:ea typeface="MS PGothic" charset="-128"/>
            </a:endParaRPr>
          </a:p>
        </p:txBody>
      </p:sp>
      <p:sp>
        <p:nvSpPr>
          <p:cNvPr id="36" name="Rectangle 23"/>
          <p:cNvSpPr>
            <a:spLocks noChangeArrowheads="1"/>
          </p:cNvSpPr>
          <p:nvPr/>
        </p:nvSpPr>
        <p:spPr bwMode="auto">
          <a:xfrm>
            <a:off x="7729007" y="627704"/>
            <a:ext cx="1167609" cy="2595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750">
                <a:solidFill>
                  <a:schemeClr val="bg2"/>
                </a:solidFill>
                <a:latin typeface="+mn-lt"/>
              </a:rPr>
              <a:t>Implementation phase</a:t>
            </a:r>
            <a:endParaRPr lang="en-US" altLang="en-US" sz="75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7" name="Rectangle 26"/>
          <p:cNvSpPr>
            <a:spLocks noChangeArrowheads="1"/>
          </p:cNvSpPr>
          <p:nvPr/>
        </p:nvSpPr>
        <p:spPr bwMode="auto">
          <a:xfrm>
            <a:off x="7729007" y="894382"/>
            <a:ext cx="1167609" cy="259512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750" dirty="0">
                <a:solidFill>
                  <a:schemeClr val="bg2"/>
                </a:solidFill>
                <a:latin typeface="+mn-lt"/>
              </a:rPr>
              <a:t>Exhibition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195" y="2514923"/>
            <a:ext cx="42534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</a:rPr>
              <a:t>Results</a:t>
            </a:r>
          </a:p>
          <a:p>
            <a:endParaRPr lang="en-US" sz="1400" b="1" dirty="0">
              <a:solidFill>
                <a:srgbClr val="22222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Earned media valued at US$ 3.3 million;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More than 60 PR stories, including a 4-minute segment on Brazil’s leading soft news TV show;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+6.4M views on YouTube and Facebook to date;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50% increase on the number of Pinacoteca’s visitors in the first month;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+26K people with direct contact with Watson to date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498637" y="2522426"/>
            <a:ext cx="441676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22222"/>
                </a:solidFill>
              </a:rPr>
              <a:t>Awards</a:t>
            </a:r>
          </a:p>
          <a:p>
            <a:endParaRPr lang="en-US" sz="1400" b="1" dirty="0">
              <a:solidFill>
                <a:srgbClr val="22222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Bronze </a:t>
            </a:r>
            <a:r>
              <a:rPr lang="mr-IN" sz="1400" dirty="0">
                <a:solidFill>
                  <a:srgbClr val="222222"/>
                </a:solidFill>
              </a:rPr>
              <a:t>–</a:t>
            </a:r>
            <a:r>
              <a:rPr lang="en-US" sz="1400" dirty="0">
                <a:solidFill>
                  <a:srgbClr val="222222"/>
                </a:solidFill>
              </a:rPr>
              <a:t> Cannes Lions Mobile 2017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Bronze </a:t>
            </a:r>
            <a:r>
              <a:rPr lang="mr-IN" sz="1400" dirty="0">
                <a:solidFill>
                  <a:srgbClr val="222222"/>
                </a:solidFill>
              </a:rPr>
              <a:t>–</a:t>
            </a:r>
            <a:r>
              <a:rPr lang="en-US" sz="1400" dirty="0">
                <a:solidFill>
                  <a:srgbClr val="222222"/>
                </a:solidFill>
              </a:rPr>
              <a:t> Cannes Lions Cyber 2017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Silver </a:t>
            </a:r>
            <a:r>
              <a:rPr lang="mr-IN" sz="1400" dirty="0">
                <a:solidFill>
                  <a:srgbClr val="222222"/>
                </a:solidFill>
              </a:rPr>
              <a:t>–</a:t>
            </a:r>
            <a:r>
              <a:rPr lang="en-US" sz="1400" dirty="0">
                <a:solidFill>
                  <a:srgbClr val="222222"/>
                </a:solidFill>
              </a:rPr>
              <a:t> Cannes Lions Radio 2017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Bronze </a:t>
            </a:r>
            <a:r>
              <a:rPr lang="mr-IN" sz="1400" dirty="0">
                <a:solidFill>
                  <a:srgbClr val="222222"/>
                </a:solidFill>
              </a:rPr>
              <a:t>–</a:t>
            </a:r>
            <a:r>
              <a:rPr lang="en-US" sz="1400" dirty="0">
                <a:solidFill>
                  <a:srgbClr val="222222"/>
                </a:solidFill>
              </a:rPr>
              <a:t> Cannes Lions Outdoor Innovation 2018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2222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Grand Prix </a:t>
            </a:r>
            <a:r>
              <a:rPr lang="mr-IN" sz="1400" dirty="0">
                <a:solidFill>
                  <a:srgbClr val="222222"/>
                </a:solidFill>
              </a:rPr>
              <a:t>–</a:t>
            </a:r>
            <a:r>
              <a:rPr lang="en-US" sz="1400" dirty="0">
                <a:solidFill>
                  <a:srgbClr val="222222"/>
                </a:solidFill>
              </a:rPr>
              <a:t> Brazil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Bronze </a:t>
            </a:r>
            <a:r>
              <a:rPr lang="mr-IN" sz="1400" dirty="0">
                <a:solidFill>
                  <a:srgbClr val="222222"/>
                </a:solidFill>
              </a:rPr>
              <a:t>–</a:t>
            </a:r>
            <a:r>
              <a:rPr lang="en-US" sz="1400" dirty="0">
                <a:solidFill>
                  <a:srgbClr val="222222"/>
                </a:solidFill>
              </a:rPr>
              <a:t> Innovative Use of Radio &amp; Audio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 Graphite Pencil </a:t>
            </a:r>
            <a:r>
              <a:rPr lang="mr-IN" sz="1400" dirty="0">
                <a:solidFill>
                  <a:srgbClr val="222222"/>
                </a:solidFill>
              </a:rPr>
              <a:t>–</a:t>
            </a:r>
            <a:r>
              <a:rPr lang="en-US" sz="1400" dirty="0">
                <a:solidFill>
                  <a:srgbClr val="222222"/>
                </a:solidFill>
              </a:rPr>
              <a:t> Communication &amp; Interaction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2222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670" y="2566371"/>
            <a:ext cx="1030684" cy="445465"/>
          </a:xfrm>
          <a:prstGeom prst="rect">
            <a:avLst/>
          </a:prstGeom>
        </p:spPr>
      </p:pic>
      <p:sp>
        <p:nvSpPr>
          <p:cNvPr id="38" name="Rectangle 33"/>
          <p:cNvSpPr>
            <a:spLocks noChangeArrowheads="1"/>
          </p:cNvSpPr>
          <p:nvPr/>
        </p:nvSpPr>
        <p:spPr bwMode="auto">
          <a:xfrm>
            <a:off x="1779820" y="667840"/>
            <a:ext cx="1225296" cy="548640"/>
          </a:xfrm>
          <a:prstGeom prst="rect">
            <a:avLst/>
          </a:prstGeom>
          <a:noFill/>
          <a:ln>
            <a:noFill/>
          </a:ln>
          <a:extLst/>
        </p:spPr>
        <p:txBody>
          <a:bodyPr lIns="91440" tIns="73152" rIns="73152" bIns="34529">
            <a:no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b="1" dirty="0">
                <a:latin typeface="+mn-lt"/>
                <a:ea typeface="MS PGothic" charset="-128"/>
              </a:rPr>
              <a:t>Iterations</a:t>
            </a:r>
          </a:p>
          <a:p>
            <a:pPr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</a:pPr>
            <a:r>
              <a:rPr lang="en-US" altLang="en-US" sz="750" dirty="0">
                <a:latin typeface="+mn-lt"/>
                <a:ea typeface="MS PGothic" charset="-128"/>
              </a:rPr>
              <a:t>Execution of several iterations</a:t>
            </a:r>
          </a:p>
        </p:txBody>
      </p:sp>
      <p:sp>
        <p:nvSpPr>
          <p:cNvPr id="40" name="Line 11"/>
          <p:cNvSpPr>
            <a:spLocks noChangeShapeType="1"/>
          </p:cNvSpPr>
          <p:nvPr/>
        </p:nvSpPr>
        <p:spPr bwMode="auto">
          <a:xfrm>
            <a:off x="1866485" y="1217177"/>
            <a:ext cx="1143000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Museum of Tomorrow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884" y="788847"/>
            <a:ext cx="6241162" cy="39007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9515" y="458784"/>
            <a:ext cx="2781531" cy="2616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r"/>
            <a:r>
              <a:rPr lang="pt-BR" sz="1100" dirty="0">
                <a:solidFill>
                  <a:srgbClr val="000000"/>
                </a:solidFill>
              </a:rPr>
              <a:t>LINK:</a:t>
            </a:r>
            <a:r>
              <a:rPr lang="pt-BR" sz="1100" dirty="0">
                <a:solidFill>
                  <a:srgbClr val="FFFFFF"/>
                </a:solidFill>
              </a:rPr>
              <a:t> </a:t>
            </a:r>
            <a:r>
              <a:rPr lang="pt-BR" sz="1100" dirty="0">
                <a:solidFill>
                  <a:srgbClr val="FFFFFF"/>
                </a:solidFill>
                <a:hlinkClick r:id="rId3"/>
              </a:rPr>
              <a:t>https://museudoamanha.org.br/en</a:t>
            </a:r>
            <a:endParaRPr lang="pt-BR" sz="110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832" y="846384"/>
            <a:ext cx="20471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Science Museum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Located in Rio de Janeiro, Brazil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Offers a narrative about how we can live and shape our next 50 years on this planet.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1" dirty="0">
                <a:solidFill>
                  <a:srgbClr val="FFFFFF"/>
                </a:solidFill>
              </a:rPr>
              <a:t>Solution Benefits: </a:t>
            </a:r>
            <a:r>
              <a:rPr lang="en-US" sz="1200" dirty="0">
                <a:solidFill>
                  <a:srgbClr val="FFFFFF"/>
                </a:solidFill>
              </a:rPr>
              <a:t>The Museum of Tomorrow and IBM Watson created an experience that inspires visitors to think about their role in society and truly participate in the search for more tolerance and a sustainable tomorrow.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27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Watson &amp; Museum of Tomorrow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6725" y="499849"/>
            <a:ext cx="37832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The initial interaction of the visitor with the system is through a voice dialogue. The conversation system guides this discussion. The </a:t>
            </a:r>
            <a:r>
              <a:rPr lang="en-US" sz="1000" b="1" dirty="0">
                <a:solidFill>
                  <a:srgbClr val="FFFFFF"/>
                </a:solidFill>
              </a:rPr>
              <a:t>dialog</a:t>
            </a:r>
            <a:r>
              <a:rPr lang="en-US" sz="1000" dirty="0">
                <a:solidFill>
                  <a:srgbClr val="FFFFFF"/>
                </a:solidFill>
              </a:rPr>
              <a:t> begins with a question: </a:t>
            </a:r>
          </a:p>
          <a:p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b="1" dirty="0">
                <a:solidFill>
                  <a:srgbClr val="FFFFFF"/>
                </a:solidFill>
              </a:rPr>
              <a:t>SAMPLE CONVERSATION: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000" i="1" dirty="0">
                <a:solidFill>
                  <a:srgbClr val="FFFFFF"/>
                </a:solidFill>
              </a:rPr>
              <a:t>(Machine): The Museum of Tomorrow shows in its main exhibition the opportunities and challenges of this era of great transformation. Thinking about it, what worries you the most in today's world? </a:t>
            </a:r>
          </a:p>
          <a:p>
            <a:pPr marL="171450" indent="-171450">
              <a:buFont typeface="Arial" charset="0"/>
              <a:buChar char="•"/>
            </a:pPr>
            <a:endParaRPr lang="en-US" sz="1000" i="1" dirty="0">
              <a:solidFill>
                <a:srgbClr val="FFFF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 i="1" dirty="0">
                <a:solidFill>
                  <a:srgbClr val="FFFFFF"/>
                </a:solidFill>
              </a:rPr>
              <a:t>(Visitor): Pollution</a:t>
            </a:r>
          </a:p>
          <a:p>
            <a:pPr marL="171450" indent="-171450">
              <a:buFont typeface="Arial" charset="0"/>
              <a:buChar char="•"/>
            </a:pPr>
            <a:endParaRPr lang="en-US" sz="1000" i="1" dirty="0">
              <a:solidFill>
                <a:srgbClr val="FFFF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 i="1" dirty="0">
                <a:solidFill>
                  <a:srgbClr val="FFFFFF"/>
                </a:solidFill>
              </a:rPr>
              <a:t>(Machine): Pollution really is something of concern. Within this great theme, what else worries you? </a:t>
            </a:r>
          </a:p>
          <a:p>
            <a:pPr marL="171450" indent="-171450">
              <a:buFont typeface="Arial" charset="0"/>
              <a:buChar char="•"/>
            </a:pPr>
            <a:endParaRPr lang="en-US" sz="1000" i="1" dirty="0">
              <a:solidFill>
                <a:srgbClr val="FFFF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 i="1" dirty="0">
                <a:solidFill>
                  <a:srgbClr val="FFFFFF"/>
                </a:solidFill>
              </a:rPr>
              <a:t>(Visitor): Contamination of waters.</a:t>
            </a:r>
          </a:p>
          <a:p>
            <a:pPr marL="171450" indent="-171450">
              <a:buFont typeface="Arial" charset="0"/>
              <a:buChar char="•"/>
            </a:pPr>
            <a:endParaRPr lang="en-US" sz="1000" i="1" dirty="0">
              <a:solidFill>
                <a:srgbClr val="FFFF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 i="1" dirty="0">
                <a:solidFill>
                  <a:srgbClr val="FFFFFF"/>
                </a:solidFill>
              </a:rPr>
              <a:t>(Machine): Can you change that scenario? What can you do?</a:t>
            </a:r>
          </a:p>
          <a:p>
            <a:pPr marL="171450" indent="-171450">
              <a:buFont typeface="Arial" charset="0"/>
              <a:buChar char="•"/>
            </a:pPr>
            <a:endParaRPr lang="en-US" sz="1000" i="1" dirty="0">
              <a:solidFill>
                <a:srgbClr val="FFFF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 i="1" dirty="0">
                <a:solidFill>
                  <a:srgbClr val="FFFFFF"/>
                </a:solidFill>
              </a:rPr>
              <a:t>(Visitor): Propose not to throw garbage anywhere.</a:t>
            </a:r>
            <a:br>
              <a:rPr lang="en-US" sz="1000" i="1" dirty="0">
                <a:solidFill>
                  <a:srgbClr val="FFFFFF"/>
                </a:solidFill>
              </a:rPr>
            </a:br>
            <a:endParaRPr lang="en-US" sz="1000" i="1" dirty="0">
              <a:solidFill>
                <a:srgbClr val="FFFFFF"/>
              </a:solidFill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000" i="1" dirty="0">
                <a:solidFill>
                  <a:srgbClr val="FFFFFF"/>
                </a:solidFill>
              </a:rPr>
              <a:t>(Machine): Thank you very much for your participation. </a:t>
            </a:r>
          </a:p>
          <a:p>
            <a:pPr lvl="1"/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dirty="0">
                <a:solidFill>
                  <a:srgbClr val="FFFFFF"/>
                </a:solidFill>
              </a:rPr>
              <a:t>System then </a:t>
            </a:r>
            <a:r>
              <a:rPr lang="en-US" sz="1000" b="1" dirty="0">
                <a:solidFill>
                  <a:srgbClr val="FFFFFF"/>
                </a:solidFill>
              </a:rPr>
              <a:t>recommends</a:t>
            </a:r>
            <a:r>
              <a:rPr lang="en-US" sz="1000" dirty="0">
                <a:solidFill>
                  <a:srgbClr val="FFFFFF"/>
                </a:solidFill>
              </a:rPr>
              <a:t> some social initiatives connected to the concerns mentioned by the visitor. </a:t>
            </a:r>
          </a:p>
          <a:p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dirty="0">
                <a:solidFill>
                  <a:srgbClr val="FFFFFF"/>
                </a:solidFill>
              </a:rPr>
              <a:t>Visitor can take an optional photo. Photo is projected on a large </a:t>
            </a:r>
            <a:r>
              <a:rPr lang="en-US" sz="1000" b="1" dirty="0">
                <a:solidFill>
                  <a:srgbClr val="FFFFFF"/>
                </a:solidFill>
              </a:rPr>
              <a:t>visualization</a:t>
            </a:r>
            <a:r>
              <a:rPr lang="en-US" sz="1000" dirty="0">
                <a:solidFill>
                  <a:srgbClr val="FFFFFF"/>
                </a:solidFill>
              </a:rPr>
              <a:t> video wall and it reveals </a:t>
            </a:r>
            <a:r>
              <a:rPr lang="en-US" sz="1000" b="1" dirty="0">
                <a:solidFill>
                  <a:srgbClr val="FFFFFF"/>
                </a:solidFill>
              </a:rPr>
              <a:t>clusters</a:t>
            </a:r>
            <a:r>
              <a:rPr lang="en-US" sz="1000" dirty="0">
                <a:solidFill>
                  <a:srgbClr val="FFFFFF"/>
                </a:solidFill>
              </a:rPr>
              <a:t> of people concerned about the same issues.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538" y="3570903"/>
            <a:ext cx="1608991" cy="1115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34" y="3873183"/>
            <a:ext cx="1970110" cy="11156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455" y="3334455"/>
            <a:ext cx="1473124" cy="110484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131300" y="201168"/>
            <a:ext cx="2948248" cy="2787838"/>
            <a:chOff x="4131300" y="201168"/>
            <a:chExt cx="2948248" cy="27878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0610" y="250551"/>
              <a:ext cx="1608991" cy="111560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400610" y="1366155"/>
              <a:ext cx="16089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FFFF"/>
                  </a:solidFill>
                </a:rPr>
                <a:t>User Interface and equipment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23806" y="1581599"/>
              <a:ext cx="1205801" cy="132902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4356" y="1581599"/>
              <a:ext cx="1452118" cy="1329025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131300" y="201168"/>
              <a:ext cx="2948248" cy="2787838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169014" y="241826"/>
              <a:ext cx="198946" cy="1804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3387" y="203444"/>
              <a:ext cx="10072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FFFF"/>
                  </a:solidFill>
                </a:rPr>
                <a:t>Dialog: WA asking questions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06214" y="197652"/>
            <a:ext cx="1737646" cy="3244151"/>
            <a:chOff x="7312012" y="250551"/>
            <a:chExt cx="1737646" cy="32441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89953" y="629031"/>
              <a:ext cx="1608991" cy="11156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9953" y="1805417"/>
              <a:ext cx="1614011" cy="1607897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>
            <a:xfrm>
              <a:off x="7361953" y="332034"/>
              <a:ext cx="198946" cy="18041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pt-BR" sz="1000" dirty="0">
                  <a:solidFill>
                    <a:srgbClr val="000000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30736" y="306527"/>
              <a:ext cx="14379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>
                  <a:solidFill>
                    <a:srgbClr val="FFFFFF"/>
                  </a:solidFill>
                </a:rPr>
                <a:t>Recommendation</a:t>
              </a:r>
              <a:endParaRPr lang="pt-BR" sz="1000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12012" y="250551"/>
              <a:ext cx="1737646" cy="324415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pt-BR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5452587" y="3340372"/>
            <a:ext cx="198946" cy="180416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pt-BR" sz="1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51533" y="3301297"/>
            <a:ext cx="1437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Video wall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85959" y="3204450"/>
            <a:ext cx="3071773" cy="156403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t-BR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079548" y="3611379"/>
            <a:ext cx="198946" cy="180416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pt-BR" sz="1000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56155" y="3578476"/>
            <a:ext cx="14379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FFFF"/>
                </a:solidFill>
              </a:rPr>
              <a:t>Clusters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29607" y="3558384"/>
            <a:ext cx="2020051" cy="1484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t-BR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8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Watson &amp; Museum of Tomorrow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03351"/>
            <a:ext cx="8613648" cy="350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9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599" y="201168"/>
            <a:ext cx="8666827" cy="855726"/>
          </a:xfrm>
        </p:spPr>
        <p:txBody>
          <a:bodyPr/>
          <a:lstStyle/>
          <a:p>
            <a:r>
              <a:rPr lang="en-US" sz="2000" dirty="0"/>
              <a:t>Watson &amp; Museum of Tomorrow: Timeline </a:t>
            </a:r>
          </a:p>
        </p:txBody>
      </p:sp>
      <p:sp>
        <p:nvSpPr>
          <p:cNvPr id="37" name="Rectangle 26"/>
          <p:cNvSpPr>
            <a:spLocks noChangeArrowheads="1"/>
          </p:cNvSpPr>
          <p:nvPr/>
        </p:nvSpPr>
        <p:spPr bwMode="auto">
          <a:xfrm>
            <a:off x="8090755" y="1358337"/>
            <a:ext cx="804672" cy="3429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750" dirty="0">
                <a:solidFill>
                  <a:srgbClr val="FFFFFF"/>
                </a:solidFill>
                <a:latin typeface="IBM Plex Sans"/>
              </a:rPr>
              <a:t>December 2020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28600" y="670888"/>
            <a:ext cx="8643407" cy="1721198"/>
            <a:chOff x="2506897" y="1071517"/>
            <a:chExt cx="8643407" cy="1721198"/>
          </a:xfrm>
        </p:grpSpPr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2506897" y="1071519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 dirty="0">
                  <a:solidFill>
                    <a:srgbClr val="FFFFFF"/>
                  </a:solidFill>
                  <a:latin typeface="IBM Plex Sans"/>
                  <a:ea typeface="MS PGothic" charset="-128"/>
                </a:rPr>
                <a:t>1. Start</a:t>
              </a:r>
            </a:p>
            <a:p>
              <a:pPr>
                <a:spcBef>
                  <a:spcPct val="20000"/>
                </a:spcBef>
                <a:buClr>
                  <a:srgbClr val="EAEAEA"/>
                </a:buClr>
                <a:buFont typeface="Wingdings" charset="2"/>
                <a:buNone/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  <a:ea typeface="MS PGothic" charset="-128"/>
                </a:rPr>
                <a:t>First collection of answers</a:t>
              </a:r>
            </a:p>
          </p:txBody>
        </p:sp>
        <p:sp>
          <p:nvSpPr>
            <p:cNvPr id="41" name="Line 5"/>
            <p:cNvSpPr>
              <a:spLocks noChangeShapeType="1"/>
            </p:cNvSpPr>
            <p:nvPr/>
          </p:nvSpPr>
          <p:spPr bwMode="auto">
            <a:xfrm>
              <a:off x="260116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rgbClr val="FFFFFF"/>
                </a:solidFill>
              </a:endParaRPr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5272028" y="1071517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 dirty="0">
                  <a:solidFill>
                    <a:srgbClr val="FFFFFF"/>
                  </a:solidFill>
                  <a:latin typeface="IBM Plex Sans"/>
                  <a:ea typeface="MS PGothic" charset="-128"/>
                </a:rPr>
                <a:t>3. Launch</a:t>
              </a:r>
            </a:p>
            <a:p>
              <a:pPr>
                <a:spcBef>
                  <a:spcPct val="20000"/>
                </a:spcBef>
                <a:buClr>
                  <a:srgbClr val="EAEAEA"/>
                </a:buClr>
                <a:buFont typeface="Wingdings" charset="2"/>
                <a:buNone/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  <a:ea typeface="MS PGothic" charset="-128"/>
                </a:rPr>
                <a:t>Beginning of the exhibition </a:t>
              </a:r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>
              <a:off x="5358693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rgbClr val="FFFFFF"/>
                </a:solidFill>
              </a:endParaRPr>
            </a:p>
          </p:txBody>
        </p:sp>
        <p:sp>
          <p:nvSpPr>
            <p:cNvPr id="46" name="Rectangle 33"/>
            <p:cNvSpPr>
              <a:spLocks noChangeArrowheads="1"/>
            </p:cNvSpPr>
            <p:nvPr/>
          </p:nvSpPr>
          <p:spPr bwMode="auto">
            <a:xfrm>
              <a:off x="9919622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 dirty="0">
                  <a:solidFill>
                    <a:srgbClr val="FFFFFF"/>
                  </a:solidFill>
                  <a:latin typeface="IBM Plex Sans"/>
                  <a:ea typeface="MS PGothic" charset="-128"/>
                </a:rPr>
                <a:t>5. End</a:t>
              </a:r>
            </a:p>
            <a:p>
              <a:pPr>
                <a:spcBef>
                  <a:spcPct val="20000"/>
                </a:spcBef>
                <a:buClr>
                  <a:srgbClr val="EAEAEA"/>
                </a:buClr>
                <a:buFont typeface="Wingdings" charset="2"/>
                <a:buNone/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  <a:ea typeface="MS PGothic" charset="-128"/>
                </a:rPr>
                <a:t>End of exhibition</a:t>
              </a:r>
            </a:p>
          </p:txBody>
        </p:sp>
        <p:sp>
          <p:nvSpPr>
            <p:cNvPr id="47" name="Line 17"/>
            <p:cNvSpPr>
              <a:spLocks noChangeShapeType="1"/>
            </p:cNvSpPr>
            <p:nvPr/>
          </p:nvSpPr>
          <p:spPr bwMode="auto">
            <a:xfrm>
              <a:off x="10007304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rgbClr val="FFFFFF"/>
                </a:solidFill>
              </a:endParaRPr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>
              <a:off x="2518225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</a:rPr>
                <a:t>August 17</a:t>
              </a:r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>
              <a:off x="3319856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</a:rPr>
                <a:t>September 17</a:t>
              </a:r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>
              <a:off x="4121487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</a:rPr>
                <a:t>October 17</a:t>
              </a:r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>
              <a:off x="4923118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</a:rPr>
                <a:t>November 17</a:t>
              </a:r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>
              <a:off x="5724749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r>
                <a:rPr lang="en-US" altLang="en-US" sz="750" dirty="0">
                  <a:solidFill>
                    <a:srgbClr val="FFFFFF"/>
                  </a:solidFill>
                  <a:ea typeface="ＭＳ Ｐゴシック" charset="-128"/>
                </a:rPr>
                <a:t>December  17</a:t>
              </a:r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>
              <a:off x="6526380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</a:rPr>
                <a:t>January 18</a:t>
              </a:r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>
              <a:off x="732801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</a:rPr>
                <a:t>February 18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812964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750" dirty="0">
                  <a:solidFill>
                    <a:srgbClr val="FFFFFF"/>
                  </a:solidFill>
                  <a:latin typeface="IBM Plex Sans"/>
                </a:rPr>
                <a:t>March 18</a:t>
              </a:r>
            </a:p>
          </p:txBody>
        </p:sp>
        <p:sp>
          <p:nvSpPr>
            <p:cNvPr id="56" name="Line 6"/>
            <p:cNvSpPr>
              <a:spLocks noChangeShapeType="1"/>
            </p:cNvSpPr>
            <p:nvPr/>
          </p:nvSpPr>
          <p:spPr bwMode="auto">
            <a:xfrm>
              <a:off x="2754365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rgbClr val="FFFFFF"/>
                </a:solidFill>
              </a:endParaRPr>
            </a:p>
          </p:txBody>
        </p:sp>
        <p:sp>
          <p:nvSpPr>
            <p:cNvPr id="58" name="Line 12"/>
            <p:cNvSpPr>
              <a:spLocks noChangeShapeType="1"/>
            </p:cNvSpPr>
            <p:nvPr/>
          </p:nvSpPr>
          <p:spPr bwMode="auto">
            <a:xfrm>
              <a:off x="6365734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rgbClr val="FFFFFF"/>
                </a:solidFill>
              </a:endParaRPr>
            </a:p>
          </p:txBody>
        </p:sp>
        <p:sp>
          <p:nvSpPr>
            <p:cNvPr id="59" name="Line 18"/>
            <p:cNvSpPr>
              <a:spLocks noChangeShapeType="1"/>
            </p:cNvSpPr>
            <p:nvPr/>
          </p:nvSpPr>
          <p:spPr bwMode="auto">
            <a:xfrm flipV="1">
              <a:off x="10988151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rgbClr val="FFFFFF"/>
                </a:solidFill>
              </a:endParaRPr>
            </a:p>
          </p:txBody>
        </p:sp>
      </p:grpSp>
      <p:sp>
        <p:nvSpPr>
          <p:cNvPr id="60" name="Rectangle 26"/>
          <p:cNvSpPr>
            <a:spLocks noChangeArrowheads="1"/>
          </p:cNvSpPr>
          <p:nvPr/>
        </p:nvSpPr>
        <p:spPr bwMode="auto">
          <a:xfrm>
            <a:off x="7263334" y="1358337"/>
            <a:ext cx="804672" cy="3429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750" dirty="0">
                <a:solidFill>
                  <a:srgbClr val="FFFFFF"/>
                </a:solidFill>
                <a:latin typeface="IBM Plex Sans"/>
              </a:rPr>
              <a:t>November 2020</a:t>
            </a:r>
          </a:p>
        </p:txBody>
      </p:sp>
      <p:sp>
        <p:nvSpPr>
          <p:cNvPr id="61" name="Rectangle 33"/>
          <p:cNvSpPr>
            <a:spLocks noChangeArrowheads="1"/>
          </p:cNvSpPr>
          <p:nvPr/>
        </p:nvSpPr>
        <p:spPr bwMode="auto">
          <a:xfrm>
            <a:off x="6758179" y="1358337"/>
            <a:ext cx="423665" cy="342900"/>
          </a:xfrm>
          <a:prstGeom prst="rect">
            <a:avLst/>
          </a:prstGeom>
          <a:noFill/>
          <a:ln>
            <a:noFill/>
          </a:ln>
          <a:extLst/>
        </p:spPr>
        <p:txBody>
          <a:bodyPr lIns="91440" tIns="73152" rIns="73152" bIns="34529">
            <a:no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mr-IN" altLang="en-US" sz="900" b="1" dirty="0">
                <a:solidFill>
                  <a:srgbClr val="FFFFFF"/>
                </a:solidFill>
                <a:latin typeface="IBM Plex Sans"/>
                <a:ea typeface="MS PGothic" charset="-128"/>
              </a:rPr>
              <a:t>…</a:t>
            </a:r>
            <a:r>
              <a:rPr lang="en-US" altLang="en-US" sz="900" b="1" dirty="0">
                <a:solidFill>
                  <a:srgbClr val="FFFFFF"/>
                </a:solidFill>
                <a:latin typeface="IBM Plex Sans"/>
                <a:ea typeface="MS PGothic" charset="-128"/>
              </a:rPr>
              <a:t>..</a:t>
            </a:r>
            <a:endParaRPr lang="en-US" altLang="en-US" sz="750" dirty="0">
              <a:solidFill>
                <a:srgbClr val="FFFFFF"/>
              </a:solidFill>
              <a:latin typeface="IBM Plex Sans"/>
              <a:ea typeface="MS PGothic" charset="-128"/>
            </a:endParaRPr>
          </a:p>
        </p:txBody>
      </p:sp>
      <p:sp>
        <p:nvSpPr>
          <p:cNvPr id="62" name="Rectangle 23"/>
          <p:cNvSpPr>
            <a:spLocks noChangeArrowheads="1"/>
          </p:cNvSpPr>
          <p:nvPr/>
        </p:nvSpPr>
        <p:spPr bwMode="auto">
          <a:xfrm>
            <a:off x="7729007" y="627704"/>
            <a:ext cx="1167609" cy="2595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750">
                <a:solidFill>
                  <a:srgbClr val="FFFFFF"/>
                </a:solidFill>
                <a:latin typeface="IBM Plex Sans"/>
              </a:rPr>
              <a:t>Implementation phase</a:t>
            </a:r>
            <a:endParaRPr lang="en-US" altLang="en-US" sz="750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7729007" y="894382"/>
            <a:ext cx="1167609" cy="259512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750" dirty="0">
                <a:solidFill>
                  <a:srgbClr val="FFFFFF"/>
                </a:solidFill>
                <a:latin typeface="IBM Plex Sans"/>
              </a:rPr>
              <a:t>Exhibition</a:t>
            </a:r>
          </a:p>
        </p:txBody>
      </p:sp>
      <p:sp>
        <p:nvSpPr>
          <p:cNvPr id="64" name="Rectangle 33"/>
          <p:cNvSpPr>
            <a:spLocks noChangeArrowheads="1"/>
          </p:cNvSpPr>
          <p:nvPr/>
        </p:nvSpPr>
        <p:spPr bwMode="auto">
          <a:xfrm>
            <a:off x="1575781" y="667840"/>
            <a:ext cx="1225296" cy="548640"/>
          </a:xfrm>
          <a:prstGeom prst="rect">
            <a:avLst/>
          </a:prstGeom>
          <a:noFill/>
          <a:ln>
            <a:noFill/>
          </a:ln>
          <a:extLst/>
        </p:spPr>
        <p:txBody>
          <a:bodyPr lIns="91440" tIns="73152" rIns="73152" bIns="34529">
            <a:no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b="1" dirty="0">
                <a:solidFill>
                  <a:srgbClr val="FFFFFF"/>
                </a:solidFill>
                <a:latin typeface="IBM Plex Sans"/>
                <a:ea typeface="MS PGothic" charset="-128"/>
              </a:rPr>
              <a:t>Iterations</a:t>
            </a:r>
          </a:p>
          <a:p>
            <a:pPr>
              <a:spcBef>
                <a:spcPct val="20000"/>
              </a:spcBef>
              <a:buClr>
                <a:srgbClr val="EAEAEA"/>
              </a:buClr>
              <a:buFont typeface="Wingdings" charset="2"/>
              <a:buNone/>
            </a:pPr>
            <a:r>
              <a:rPr lang="en-US" altLang="en-US" sz="750" dirty="0">
                <a:solidFill>
                  <a:srgbClr val="FFFFFF"/>
                </a:solidFill>
                <a:latin typeface="IBM Plex Sans"/>
                <a:ea typeface="MS PGothic" charset="-128"/>
              </a:rPr>
              <a:t>Execution of several iterations</a:t>
            </a:r>
          </a:p>
        </p:txBody>
      </p:sp>
      <p:sp>
        <p:nvSpPr>
          <p:cNvPr id="65" name="Line 11"/>
          <p:cNvSpPr>
            <a:spLocks noChangeShapeType="1"/>
          </p:cNvSpPr>
          <p:nvPr/>
        </p:nvSpPr>
        <p:spPr bwMode="auto">
          <a:xfrm>
            <a:off x="1662446" y="1217177"/>
            <a:ext cx="1143000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89444" y="1869165"/>
            <a:ext cx="2220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The solution was specified and implemented by the IBM Watson team and a software company specialized in museums. </a:t>
            </a:r>
          </a:p>
          <a:p>
            <a:endParaRPr lang="en-US" sz="1000" dirty="0">
              <a:solidFill>
                <a:srgbClr val="FFFFFF"/>
              </a:solidFill>
            </a:endParaRPr>
          </a:p>
          <a:p>
            <a:r>
              <a:rPr lang="en-US" sz="1000" dirty="0">
                <a:solidFill>
                  <a:srgbClr val="FFFFFF"/>
                </a:solidFill>
              </a:rPr>
              <a:t>The curators from the museum are responsible for the curatorship activities. </a:t>
            </a:r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>
            <a:off x="4305892" y="1213726"/>
            <a:ext cx="2350124" cy="2754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13">
              <a:solidFill>
                <a:srgbClr val="FFFFFF"/>
              </a:solidFill>
            </a:endParaRPr>
          </a:p>
        </p:txBody>
      </p:sp>
      <p:sp>
        <p:nvSpPr>
          <p:cNvPr id="67" name="Rectangle 33"/>
          <p:cNvSpPr>
            <a:spLocks noChangeArrowheads="1"/>
          </p:cNvSpPr>
          <p:nvPr/>
        </p:nvSpPr>
        <p:spPr bwMode="auto">
          <a:xfrm>
            <a:off x="4255658" y="658976"/>
            <a:ext cx="1503204" cy="548640"/>
          </a:xfrm>
          <a:prstGeom prst="rect">
            <a:avLst/>
          </a:prstGeom>
          <a:noFill/>
          <a:ln>
            <a:noFill/>
          </a:ln>
          <a:extLst/>
        </p:spPr>
        <p:txBody>
          <a:bodyPr lIns="91440" tIns="73152" rIns="73152" bIns="34529">
            <a:no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b="1" dirty="0">
                <a:solidFill>
                  <a:srgbClr val="FFFFFF"/>
                </a:solidFill>
                <a:latin typeface="IBM Plex Sans"/>
                <a:ea typeface="MS PGothic" charset="-128"/>
              </a:rPr>
              <a:t>4. Statistics to Date</a:t>
            </a:r>
          </a:p>
          <a:p>
            <a:pPr>
              <a:spcBef>
                <a:spcPct val="20000"/>
              </a:spcBef>
              <a:buClr>
                <a:srgbClr val="EAEAEA"/>
              </a:buClr>
              <a:buFont typeface="Wingdings" charset="2"/>
              <a:buNone/>
            </a:pPr>
            <a:r>
              <a:rPr lang="en-US" altLang="en-US" sz="750" dirty="0">
                <a:solidFill>
                  <a:srgbClr val="FFFFFF"/>
                </a:solidFill>
                <a:latin typeface="IBM Plex Sans"/>
                <a:ea typeface="MS PGothic" charset="-128"/>
              </a:rPr>
              <a:t>11,629 conversations in March</a:t>
            </a:r>
          </a:p>
          <a:p>
            <a:pPr>
              <a:spcBef>
                <a:spcPct val="20000"/>
              </a:spcBef>
              <a:buClr>
                <a:srgbClr val="EAEAEA"/>
              </a:buClr>
              <a:buFont typeface="Wingdings" charset="2"/>
              <a:buNone/>
            </a:pPr>
            <a:r>
              <a:rPr lang="en-US" altLang="en-US" sz="750" dirty="0">
                <a:solidFill>
                  <a:srgbClr val="FFFFFF"/>
                </a:solidFill>
                <a:latin typeface="IBM Plex Sans"/>
                <a:ea typeface="MS PGothic" charset="-128"/>
              </a:rPr>
              <a:t>757 max conversation per day</a:t>
            </a:r>
          </a:p>
        </p:txBody>
      </p:sp>
      <p:sp>
        <p:nvSpPr>
          <p:cNvPr id="68" name="Rectangle 33"/>
          <p:cNvSpPr>
            <a:spLocks noChangeArrowheads="1"/>
          </p:cNvSpPr>
          <p:nvPr/>
        </p:nvSpPr>
        <p:spPr bwMode="auto">
          <a:xfrm>
            <a:off x="5746887" y="652866"/>
            <a:ext cx="1980929" cy="548640"/>
          </a:xfrm>
          <a:prstGeom prst="rect">
            <a:avLst/>
          </a:prstGeom>
          <a:noFill/>
          <a:ln>
            <a:noFill/>
          </a:ln>
          <a:extLst/>
        </p:spPr>
        <p:txBody>
          <a:bodyPr lIns="91440" tIns="73152" rIns="73152" bIns="34529">
            <a:no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900" b="1" dirty="0">
                <a:solidFill>
                  <a:srgbClr val="FFFFFF"/>
                </a:solidFill>
                <a:latin typeface="IBM Plex Sans"/>
                <a:ea typeface="MS PGothic" charset="-128"/>
              </a:rPr>
              <a:t>Top concerns</a:t>
            </a:r>
          </a:p>
          <a:p>
            <a:pPr>
              <a:spcBef>
                <a:spcPct val="20000"/>
              </a:spcBef>
              <a:buClr>
                <a:srgbClr val="EAEAEA"/>
              </a:buClr>
              <a:buFont typeface="Wingdings" charset="2"/>
              <a:buNone/>
            </a:pPr>
            <a:r>
              <a:rPr lang="en-US" altLang="en-US" sz="750" dirty="0" err="1">
                <a:solidFill>
                  <a:srgbClr val="FFFFFF"/>
                </a:solidFill>
                <a:latin typeface="IBM Plex Sans"/>
                <a:ea typeface="MS PGothic" charset="-128"/>
              </a:rPr>
              <a:t>Ambiental</a:t>
            </a:r>
            <a:r>
              <a:rPr lang="en-US" altLang="en-US" sz="750" dirty="0">
                <a:solidFill>
                  <a:srgbClr val="FFFFFF"/>
                </a:solidFill>
                <a:latin typeface="IBM Plex Sans"/>
                <a:ea typeface="MS PGothic" charset="-128"/>
              </a:rPr>
              <a:t> degradation, Violence, Pollution, Global warming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70597" y="2317445"/>
            <a:ext cx="1807237" cy="815102"/>
          </a:xfrm>
          <a:prstGeom prst="rect">
            <a:avLst/>
          </a:prstGeom>
          <a:ln>
            <a:solidFill>
              <a:schemeClr val="bg1">
                <a:lumMod val="25000"/>
                <a:lumOff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0" y="1838160"/>
            <a:ext cx="3911691" cy="293637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8656" y="4757616"/>
            <a:ext cx="222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FFFFFF"/>
                </a:solidFill>
              </a:rPr>
              <a:t>Training session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0597" y="2242985"/>
            <a:ext cx="185018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rgbClr val="FFFFFF"/>
                </a:solidFill>
              </a:rPr>
              <a:t>IBM Watson team: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FFFFF"/>
                </a:solidFill>
              </a:rPr>
              <a:t>Marcelo </a:t>
            </a:r>
            <a:r>
              <a:rPr lang="en-US" sz="800" dirty="0" err="1">
                <a:solidFill>
                  <a:srgbClr val="FFFFFF"/>
                </a:solidFill>
              </a:rPr>
              <a:t>Tueiv</a:t>
            </a:r>
            <a:r>
              <a:rPr lang="en-US" sz="800" dirty="0">
                <a:solidFill>
                  <a:srgbClr val="FFFFFF"/>
                </a:solidFill>
              </a:rPr>
              <a:t>: Cognitive Consultant 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FFFFF"/>
                </a:solidFill>
              </a:rPr>
              <a:t>Marco Cardoso: Solutions Engineer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FFFFFF"/>
                </a:solidFill>
              </a:rPr>
              <a:t>Fabricio Barth: Tech Lead</a:t>
            </a:r>
          </a:p>
          <a:p>
            <a:endParaRPr lang="pt-BR" sz="1000" dirty="0">
              <a:solidFill>
                <a:srgbClr val="FFFFFF"/>
              </a:solidFill>
            </a:endParaRPr>
          </a:p>
        </p:txBody>
      </p:sp>
      <p:graphicFrame>
        <p:nvGraphicFramePr>
          <p:cNvPr id="38" name="Chart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9112206"/>
              </p:ext>
            </p:extLst>
          </p:nvPr>
        </p:nvGraphicFramePr>
        <p:xfrm>
          <a:off x="4608723" y="3360532"/>
          <a:ext cx="3207409" cy="1602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816132" y="3769356"/>
            <a:ext cx="823154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+70K people with direct contact with Watson to date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8058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599" y="769288"/>
            <a:ext cx="6116754" cy="3584448"/>
          </a:xfrm>
        </p:spPr>
        <p:txBody>
          <a:bodyPr/>
          <a:lstStyle/>
          <a:p>
            <a:r>
              <a:rPr lang="en-US" dirty="0"/>
              <a:t>Some technical details and challenges of project: “The voice of art – IBM | Watson”. </a:t>
            </a:r>
            <a:r>
              <a:rPr lang="en-US" dirty="0">
                <a:hlinkClick r:id="rId3"/>
              </a:rPr>
              <a:t>https://www.linkedin.com/pulse/some-technical-details-challenges-project-voice-art-ibm-barth/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Voice of Art | With Watson. </a:t>
            </a:r>
            <a:r>
              <a:rPr lang="en-US" dirty="0">
                <a:hlinkClick r:id="rId4"/>
              </a:rPr>
              <a:t>https://www.youtube.com/watch?v=m9jT6nStyCQ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CANDELLO, </a:t>
            </a:r>
            <a:r>
              <a:rPr lang="en-US" dirty="0" err="1"/>
              <a:t>Heloisa</a:t>
            </a:r>
            <a:r>
              <a:rPr lang="en-US" dirty="0"/>
              <a:t>; BARTH, Fabricio. Visitor experiences with intelligent voice-based exhibitions. Voice-based Conversational UX Studies and Design. Workshop at the CHI 2018 Conference., 2018. </a:t>
            </a:r>
            <a:r>
              <a:rPr lang="en-US" dirty="0">
                <a:hlinkClick r:id="rId5"/>
              </a:rPr>
              <a:t>https://voiceux.files.wordpress.com/2018/03/candello.pdf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IRIS+ Part One: Designing + Coding a Museum AI. American Alliance of Museums. </a:t>
            </a:r>
            <a:r>
              <a:rPr lang="en-US" dirty="0">
                <a:hlinkClick r:id="rId6"/>
              </a:rPr>
              <a:t>https://www.aam-us.org/2018/06/12/iris-part-one-designing-coding-a-museum-ai/</a:t>
            </a:r>
            <a:endParaRPr lang="en-US" dirty="0"/>
          </a:p>
          <a:p>
            <a:endParaRPr lang="en-US" dirty="0"/>
          </a:p>
          <a:p>
            <a:r>
              <a:rPr lang="en-US" dirty="0"/>
              <a:t>IRIS+ Part Two: How to Embed a Museum’s Personality and Values in AI. </a:t>
            </a:r>
            <a:r>
              <a:rPr lang="en-US" dirty="0">
                <a:hlinkClick r:id="rId7"/>
              </a:rPr>
              <a:t>https://www.aam-us.org/2018/06/19/iris-part-two-how-to-embed-a-museums-personality-and-values-in-ai/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Fabricio Barth</a:t>
            </a:r>
          </a:p>
          <a:p>
            <a:r>
              <a:rPr lang="en-US" dirty="0"/>
              <a:t>Tech Lead, Data &amp; AI Expert Services 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fbarth@br.ibm.com</a:t>
            </a:r>
            <a:endParaRPr lang="en-US" dirty="0"/>
          </a:p>
          <a:p>
            <a:r>
              <a:rPr lang="en-US" dirty="0"/>
              <a:t>+55-11-98101-2439</a:t>
            </a:r>
          </a:p>
          <a:p>
            <a:r>
              <a:rPr lang="en-US" dirty="0" err="1"/>
              <a:t>ibm.com</a:t>
            </a:r>
            <a:endParaRPr lang="en-US" dirty="0"/>
          </a:p>
        </p:txBody>
      </p:sp>
      <p:pic>
        <p:nvPicPr>
          <p:cNvPr id="3" name="Picture 2" descr="A picture containing indoor, person, wall, holding&#10;&#10;Description automatically generated">
            <a:extLst>
              <a:ext uri="{FF2B5EF4-FFF2-40B4-BE49-F238E27FC236}">
                <a16:creationId xmlns:a16="http://schemas.microsoft.com/office/drawing/2014/main" id="{511435EA-CD48-C742-A89B-8EAF529970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831" y="201168"/>
            <a:ext cx="2253725" cy="4006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A9F29E-9498-6843-B65D-5BB2E7162CB1}"/>
              </a:ext>
            </a:extLst>
          </p:cNvPr>
          <p:cNvSpPr txBox="1"/>
          <p:nvPr/>
        </p:nvSpPr>
        <p:spPr>
          <a:xfrm>
            <a:off x="6430592" y="4206087"/>
            <a:ext cx="2253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The National Museum of Anthropology .Mexico.</a:t>
            </a:r>
          </a:p>
        </p:txBody>
      </p:sp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612649"/>
          </a:xfrm>
        </p:spPr>
        <p:txBody>
          <a:bodyPr/>
          <a:lstStyle/>
          <a:p>
            <a:r>
              <a:rPr lang="en-US" dirty="0"/>
              <a:t>The Voice </a:t>
            </a:r>
            <a:r>
              <a:rPr lang="en-US"/>
              <a:t>of Art</a:t>
            </a:r>
            <a:r>
              <a:rPr lang="en-US" dirty="0"/>
              <a:t>: Pinacoteca, Sao Paulo</a:t>
            </a:r>
            <a:r>
              <a:rPr lang="en-US"/>
              <a:t>, Brazil</a:t>
            </a:r>
            <a:endParaRPr lang="en-US" dirty="0"/>
          </a:p>
        </p:txBody>
      </p:sp>
      <p:pic>
        <p:nvPicPr>
          <p:cNvPr id="9" name="Picture 8" descr="_83A4077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02" y="2565902"/>
            <a:ext cx="2972453" cy="21428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8" y="797323"/>
            <a:ext cx="2376629" cy="14821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09" y="2565902"/>
            <a:ext cx="3407099" cy="2397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08" y="612648"/>
            <a:ext cx="1686202" cy="179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62" y="612648"/>
            <a:ext cx="2653515" cy="17685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91" y="612127"/>
            <a:ext cx="1539225" cy="1304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58" y="2565902"/>
            <a:ext cx="2326883" cy="16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Visitor’s Experience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28600" y="873760"/>
            <a:ext cx="4114800" cy="310896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0" dirty="0"/>
              <a:t>All visitors receive an equipment with cellphone and headset.</a:t>
            </a:r>
          </a:p>
          <a:p>
            <a:pPr marL="342900" indent="-342900">
              <a:buFont typeface="Arial" charset="0"/>
              <a:buChar char="•"/>
            </a:pPr>
            <a:endParaRPr lang="en-US" sz="2000" b="0" dirty="0"/>
          </a:p>
          <a:p>
            <a:pPr marL="342900" indent="-342900">
              <a:buFont typeface="Arial" charset="0"/>
              <a:buChar char="•"/>
            </a:pPr>
            <a:r>
              <a:rPr lang="en-US" sz="2000" b="0" dirty="0"/>
              <a:t>This equipment </a:t>
            </a:r>
            <a:r>
              <a:rPr lang="en-US" sz="2000" dirty="0"/>
              <a:t>guides</a:t>
            </a:r>
            <a:r>
              <a:rPr lang="en-US" sz="2000" b="0" dirty="0"/>
              <a:t> visitors through the museum, and allow visitors to </a:t>
            </a:r>
            <a:r>
              <a:rPr lang="en-US" sz="2000" dirty="0"/>
              <a:t>talk</a:t>
            </a:r>
            <a:r>
              <a:rPr lang="en-US" sz="2000" b="0" dirty="0"/>
              <a:t> with pieces of art.</a:t>
            </a:r>
          </a:p>
          <a:p>
            <a:pPr marL="342900" indent="-342900">
              <a:buFont typeface="Arial" charset="0"/>
              <a:buChar char="•"/>
            </a:pPr>
            <a:endParaRPr lang="en-US" sz="2000" b="0" dirty="0"/>
          </a:p>
          <a:p>
            <a:pPr marL="342900" indent="-342900">
              <a:buFont typeface="Arial" charset="0"/>
              <a:buChar char="•"/>
            </a:pPr>
            <a:endParaRPr lang="en-US" sz="2000" b="0" dirty="0"/>
          </a:p>
          <a:p>
            <a:pPr marL="342900" indent="-342900">
              <a:buFont typeface="Arial" charset="0"/>
              <a:buChar char="•"/>
            </a:pPr>
            <a:endParaRPr lang="en-US" sz="2000" b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257544" y="0"/>
            <a:ext cx="3886456" cy="5143500"/>
          </a:xfrm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544" y="0"/>
            <a:ext cx="38864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3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059"/>
            <a:ext cx="9472816" cy="51815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8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8016"/>
            <a:ext cx="6400800" cy="640080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52" y="768096"/>
            <a:ext cx="2034995" cy="3622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32" y="768097"/>
            <a:ext cx="2036844" cy="3622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85" y="768096"/>
            <a:ext cx="2034996" cy="3622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8096"/>
            <a:ext cx="2036843" cy="36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1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and Recognition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does this interaction happen?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88" y="963626"/>
            <a:ext cx="7869821" cy="363374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005328" y="170717"/>
            <a:ext cx="5910072" cy="4889679"/>
            <a:chOff x="3005328" y="170717"/>
            <a:chExt cx="5910072" cy="4889679"/>
          </a:xfrm>
        </p:grpSpPr>
        <p:grpSp>
          <p:nvGrpSpPr>
            <p:cNvPr id="86" name="Group 85"/>
            <p:cNvGrpSpPr/>
            <p:nvPr/>
          </p:nvGrpSpPr>
          <p:grpSpPr>
            <a:xfrm>
              <a:off x="6858000" y="500600"/>
              <a:ext cx="2057400" cy="2231967"/>
              <a:chOff x="6858000" y="500600"/>
              <a:chExt cx="2057400" cy="223196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6858000" y="1871329"/>
                <a:ext cx="1584251" cy="861238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pt-BR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336465" y="500600"/>
                <a:ext cx="1578935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err="1">
                    <a:solidFill>
                      <a:srgbClr val="FF0000"/>
                    </a:solidFill>
                  </a:rPr>
                  <a:t>One</a:t>
                </a:r>
                <a:r>
                  <a:rPr lang="pt-BR" b="1" dirty="0">
                    <a:solidFill>
                      <a:srgbClr val="FF0000"/>
                    </a:solidFill>
                  </a:rPr>
                  <a:t> 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workspace</a:t>
                </a:r>
                <a:r>
                  <a:rPr lang="pt-BR" b="1" dirty="0">
                    <a:solidFill>
                      <a:srgbClr val="FF0000"/>
                    </a:solidFill>
                  </a:rPr>
                  <a:t> per 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piece</a:t>
                </a:r>
                <a:r>
                  <a:rPr lang="pt-BR" b="1" dirty="0">
                    <a:solidFill>
                      <a:srgbClr val="FF0000"/>
                    </a:solidFill>
                  </a:rPr>
                  <a:t> 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of</a:t>
                </a:r>
                <a:r>
                  <a:rPr lang="pt-BR" b="1" dirty="0">
                    <a:solidFill>
                      <a:srgbClr val="FF0000"/>
                    </a:solidFill>
                  </a:rPr>
                  <a:t> 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art</a:t>
                </a:r>
                <a:r>
                  <a:rPr lang="pt-BR" b="1" dirty="0">
                    <a:solidFill>
                      <a:srgbClr val="FF0000"/>
                    </a:solidFill>
                  </a:rPr>
                  <a:t> (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seven</a:t>
                </a:r>
                <a:r>
                  <a:rPr lang="pt-BR" b="1" dirty="0">
                    <a:solidFill>
                      <a:srgbClr val="FF0000"/>
                    </a:solidFill>
                  </a:rPr>
                  <a:t> 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pieces</a:t>
                </a:r>
                <a:r>
                  <a:rPr lang="pt-BR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  <p:cxnSp>
            <p:nvCxnSpPr>
              <p:cNvPr id="85" name="Straight Arrow Connector 84"/>
              <p:cNvCxnSpPr>
                <a:endCxn id="82" idx="0"/>
              </p:cNvCxnSpPr>
              <p:nvPr/>
            </p:nvCxnSpPr>
            <p:spPr>
              <a:xfrm flipH="1">
                <a:off x="7650126" y="1216181"/>
                <a:ext cx="462516" cy="655148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005328" y="170717"/>
              <a:ext cx="2833577" cy="1466059"/>
              <a:chOff x="6858000" y="1216181"/>
              <a:chExt cx="2833577" cy="146605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858000" y="1977445"/>
                <a:ext cx="1584251" cy="704795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pt-BR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112642" y="1216181"/>
                <a:ext cx="157893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err="1">
                    <a:solidFill>
                      <a:srgbClr val="FF0000"/>
                    </a:solidFill>
                  </a:rPr>
                  <a:t>Native</a:t>
                </a:r>
                <a:r>
                  <a:rPr lang="pt-BR" b="1" dirty="0">
                    <a:solidFill>
                      <a:srgbClr val="FF0000"/>
                    </a:solidFill>
                  </a:rPr>
                  <a:t> Speech 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to</a:t>
                </a:r>
                <a:r>
                  <a:rPr lang="pt-BR" b="1" dirty="0">
                    <a:solidFill>
                      <a:srgbClr val="FF0000"/>
                    </a:solidFill>
                  </a:rPr>
                  <a:t> 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Text</a:t>
                </a:r>
                <a:endParaRPr lang="pt-B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H="1">
                <a:off x="7650126" y="1507332"/>
                <a:ext cx="437778" cy="363997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3387399" y="3892575"/>
              <a:ext cx="3187597" cy="1167821"/>
              <a:chOff x="6858000" y="1977445"/>
              <a:chExt cx="3187597" cy="116782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858000" y="1977445"/>
                <a:ext cx="1541217" cy="736440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pt-BR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466662" y="2637435"/>
                <a:ext cx="157893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FF0000"/>
                    </a:solidFill>
                  </a:rPr>
                  <a:t>Watson 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Text</a:t>
                </a:r>
                <a:r>
                  <a:rPr lang="pt-BR" b="1" dirty="0">
                    <a:solidFill>
                      <a:srgbClr val="FF0000"/>
                    </a:solidFill>
                  </a:rPr>
                  <a:t> 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to</a:t>
                </a:r>
                <a:r>
                  <a:rPr lang="pt-BR" b="1" dirty="0">
                    <a:solidFill>
                      <a:srgbClr val="FF0000"/>
                    </a:solidFill>
                  </a:rPr>
                  <a:t> Speech</a:t>
                </a:r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>
              <a:xfrm flipH="1" flipV="1">
                <a:off x="7773208" y="2824400"/>
                <a:ext cx="693454" cy="66951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21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8600" y="119079"/>
            <a:ext cx="1828800" cy="3585845"/>
          </a:xfrm>
        </p:spPr>
        <p:txBody>
          <a:bodyPr/>
          <a:lstStyle/>
          <a:p>
            <a:r>
              <a:rPr lang="en-US" dirty="0"/>
              <a:t>The big </a:t>
            </a:r>
            <a:r>
              <a:rPr lang="en-US" b="1" dirty="0"/>
              <a:t>challenge</a:t>
            </a:r>
            <a:r>
              <a:rPr lang="en-US" dirty="0"/>
              <a:t> is how to implement a system that can understand every question about some works of art and provide the best answer to most questions.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87" y="0"/>
            <a:ext cx="6822213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5221" y="0"/>
            <a:ext cx="2901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Tarsila do Amaral. São Paulo, 1924</a:t>
            </a:r>
          </a:p>
        </p:txBody>
      </p:sp>
    </p:spTree>
    <p:extLst>
      <p:ext uri="{BB962C8B-B14F-4D97-AF65-F5344CB8AC3E}">
        <p14:creationId xmlns:p14="http://schemas.microsoft.com/office/powerpoint/2010/main" val="1805624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Watson Conversation Service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90648" y="1498155"/>
            <a:ext cx="2054225" cy="11303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 dirty="0">
                <a:ea typeface="ＭＳ Ｐゴシック" charset="-128"/>
              </a:rPr>
              <a:t>End Users </a:t>
            </a:r>
            <a:r>
              <a:rPr lang="en-US" altLang="en-US" sz="1200" dirty="0">
                <a:ea typeface="ＭＳ Ｐゴシック" charset="-128"/>
              </a:rPr>
              <a:t>ask questions using the question collector tool</a:t>
            </a: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443023" y="1439417"/>
            <a:ext cx="269875" cy="234950"/>
          </a:xfrm>
          <a:prstGeom prst="ellipse">
            <a:avLst/>
          </a:prstGeom>
          <a:gradFill rotWithShape="1">
            <a:gsLst>
              <a:gs pos="0">
                <a:srgbClr val="AEBED4"/>
              </a:gs>
              <a:gs pos="100000">
                <a:srgbClr val="004675"/>
              </a:gs>
            </a:gsLst>
            <a:lin ang="5400000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latin typeface="+mn-lt"/>
                <a:ea typeface="+mn-ea"/>
              </a:rPr>
              <a:t>1</a:t>
            </a:r>
          </a:p>
        </p:txBody>
      </p:sp>
      <p:sp>
        <p:nvSpPr>
          <p:cNvPr id="48" name="Can 47"/>
          <p:cNvSpPr>
            <a:spLocks noChangeArrowheads="1"/>
          </p:cNvSpPr>
          <p:nvPr/>
        </p:nvSpPr>
        <p:spPr bwMode="auto">
          <a:xfrm>
            <a:off x="868473" y="3625405"/>
            <a:ext cx="1298575" cy="914400"/>
          </a:xfrm>
          <a:prstGeom prst="can">
            <a:avLst>
              <a:gd name="adj" fmla="val 25000"/>
            </a:avLst>
          </a:prstGeom>
          <a:solidFill>
            <a:schemeClr val="tx2">
              <a:lumMod val="50000"/>
            </a:schemeClr>
          </a:solidFill>
          <a:ln w="9525">
            <a:solidFill>
              <a:srgbClr val="00B1F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100" b="1" dirty="0">
                <a:latin typeface="+mn-lt"/>
                <a:ea typeface="+mn-ea"/>
              </a:rPr>
              <a:t>Watson Conversation Service</a:t>
            </a:r>
          </a:p>
        </p:txBody>
      </p:sp>
      <p:cxnSp>
        <p:nvCxnSpPr>
          <p:cNvPr id="57" name="Straight Arrow Connector 56"/>
          <p:cNvCxnSpPr>
            <a:cxnSpLocks noChangeShapeType="1"/>
            <a:endCxn id="48" idx="2"/>
          </p:cNvCxnSpPr>
          <p:nvPr/>
        </p:nvCxnSpPr>
        <p:spPr bwMode="auto">
          <a:xfrm flipV="1">
            <a:off x="1517761" y="2628455"/>
            <a:ext cx="0" cy="996950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 type="triangle" w="med" len="med"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85" y="1055660"/>
            <a:ext cx="54102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3033585" y="3337289"/>
            <a:ext cx="54102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Hi!</a:t>
            </a:r>
          </a:p>
          <a:p>
            <a:endParaRPr lang="en-US" dirty="0"/>
          </a:p>
          <a:p>
            <a:r>
              <a:rPr lang="en-US" dirty="0"/>
              <a:t>In this site, you will help us understand the questions people might have and how curious they are about these 9 wonderful Brazilian pieces of art.</a:t>
            </a:r>
          </a:p>
        </p:txBody>
      </p:sp>
    </p:spTree>
    <p:extLst>
      <p:ext uri="{BB962C8B-B14F-4D97-AF65-F5344CB8AC3E}">
        <p14:creationId xmlns:p14="http://schemas.microsoft.com/office/powerpoint/2010/main" val="58471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Watson Conversation Service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90648" y="1498155"/>
            <a:ext cx="2054225" cy="11303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 dirty="0">
                <a:ea typeface="ＭＳ Ｐゴシック" charset="-128"/>
              </a:rPr>
              <a:t>End Users </a:t>
            </a:r>
            <a:r>
              <a:rPr lang="en-US" altLang="en-US" sz="1200" dirty="0">
                <a:ea typeface="ＭＳ Ｐゴシック" charset="-128"/>
              </a:rPr>
              <a:t>ask questions using the question collector tool</a:t>
            </a:r>
          </a:p>
        </p:txBody>
      </p:sp>
      <p:sp>
        <p:nvSpPr>
          <p:cNvPr id="41" name="TextBox 15"/>
          <p:cNvSpPr txBox="1">
            <a:spLocks noChangeArrowheads="1"/>
          </p:cNvSpPr>
          <p:nvPr/>
        </p:nvSpPr>
        <p:spPr bwMode="auto">
          <a:xfrm>
            <a:off x="2508361" y="977455"/>
            <a:ext cx="85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0042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tx1"/>
                </a:solidFill>
                <a:ea typeface="ヒラギノ角ゴ Pro W3" charset="-128"/>
              </a:rPr>
              <a:t>New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tx1"/>
                </a:solidFill>
                <a:ea typeface="ヒラギノ角ゴ Pro W3" charset="-128"/>
              </a:rPr>
              <a:t>questions</a:t>
            </a:r>
            <a:endParaRPr lang="en-US" altLang="en-US" sz="1200" b="1">
              <a:solidFill>
                <a:schemeClr val="tx1"/>
              </a:solidFill>
              <a:ea typeface="ヒラギノ角ゴ Pro W3" charset="-128"/>
            </a:endParaRPr>
          </a:p>
        </p:txBody>
      </p:sp>
      <p:sp>
        <p:nvSpPr>
          <p:cNvPr id="42" name="Can 41"/>
          <p:cNvSpPr>
            <a:spLocks noChangeArrowheads="1"/>
          </p:cNvSpPr>
          <p:nvPr/>
        </p:nvSpPr>
        <p:spPr bwMode="auto">
          <a:xfrm>
            <a:off x="7709011" y="1347342"/>
            <a:ext cx="1328737" cy="1660525"/>
          </a:xfrm>
          <a:prstGeom prst="can">
            <a:avLst>
              <a:gd name="adj" fmla="val 25000"/>
            </a:avLst>
          </a:prstGeom>
          <a:solidFill>
            <a:schemeClr val="tx2">
              <a:lumMod val="50000"/>
            </a:schemeClr>
          </a:solidFill>
          <a:ln w="9525">
            <a:solidFill>
              <a:srgbClr val="00B1F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latin typeface="+mn-lt"/>
                <a:ea typeface="+mn-ea"/>
              </a:rPr>
              <a:t>Intents, Entities and Dialog</a:t>
            </a: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3691048" y="510730"/>
            <a:ext cx="1952625" cy="8969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 dirty="0">
                <a:ea typeface="ＭＳ Ｐゴシック" charset="-128"/>
              </a:rPr>
              <a:t>SMEs </a:t>
            </a:r>
            <a:r>
              <a:rPr lang="en-US" altLang="en-US" sz="1200" dirty="0">
                <a:ea typeface="ＭＳ Ｐゴシック" charset="-128"/>
              </a:rPr>
              <a:t>map new questions into intents that already exist or create new ones.</a:t>
            </a:r>
          </a:p>
        </p:txBody>
      </p:sp>
      <p:cxnSp>
        <p:nvCxnSpPr>
          <p:cNvPr id="44" name="Straight Arrow Connector 43"/>
          <p:cNvCxnSpPr>
            <a:cxnSpLocks noChangeShapeType="1"/>
            <a:stCxn id="48" idx="3"/>
          </p:cNvCxnSpPr>
          <p:nvPr/>
        </p:nvCxnSpPr>
        <p:spPr bwMode="auto">
          <a:xfrm flipV="1">
            <a:off x="2544873" y="959992"/>
            <a:ext cx="1146175" cy="1103313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5643673" y="959992"/>
            <a:ext cx="2065338" cy="1217613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443023" y="1439417"/>
            <a:ext cx="269875" cy="234950"/>
          </a:xfrm>
          <a:prstGeom prst="ellipse">
            <a:avLst/>
          </a:prstGeom>
          <a:gradFill rotWithShape="1">
            <a:gsLst>
              <a:gs pos="0">
                <a:srgbClr val="AEBED4"/>
              </a:gs>
              <a:gs pos="100000">
                <a:srgbClr val="004675"/>
              </a:gs>
            </a:gsLst>
            <a:lin ang="5400000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latin typeface="+mn-lt"/>
                <a:ea typeface="+mn-ea"/>
              </a:rPr>
              <a:t>1</a:t>
            </a: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5378561" y="1780730"/>
            <a:ext cx="271462" cy="234950"/>
          </a:xfrm>
          <a:prstGeom prst="ellipse">
            <a:avLst/>
          </a:prstGeom>
          <a:gradFill rotWithShape="1">
            <a:gsLst>
              <a:gs pos="0">
                <a:srgbClr val="AEBED4"/>
              </a:gs>
              <a:gs pos="100000">
                <a:srgbClr val="004675"/>
              </a:gs>
            </a:gsLst>
            <a:lin ang="5400000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latin typeface="+mn-lt"/>
                <a:ea typeface="+mn-ea"/>
              </a:rPr>
              <a:t>3</a:t>
            </a:r>
          </a:p>
        </p:txBody>
      </p:sp>
      <p:sp>
        <p:nvSpPr>
          <p:cNvPr id="48" name="Can 47"/>
          <p:cNvSpPr>
            <a:spLocks noChangeArrowheads="1"/>
          </p:cNvSpPr>
          <p:nvPr/>
        </p:nvSpPr>
        <p:spPr bwMode="auto">
          <a:xfrm>
            <a:off x="868473" y="3625405"/>
            <a:ext cx="1298575" cy="914400"/>
          </a:xfrm>
          <a:prstGeom prst="can">
            <a:avLst>
              <a:gd name="adj" fmla="val 25000"/>
            </a:avLst>
          </a:prstGeom>
          <a:solidFill>
            <a:schemeClr val="tx2">
              <a:lumMod val="50000"/>
            </a:schemeClr>
          </a:solidFill>
          <a:ln w="9525">
            <a:solidFill>
              <a:srgbClr val="00B1F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100" b="1" dirty="0">
                <a:latin typeface="+mn-lt"/>
                <a:ea typeface="+mn-ea"/>
              </a:rPr>
              <a:t>Watson Conversation Service</a:t>
            </a:r>
          </a:p>
        </p:txBody>
      </p:sp>
      <p:sp>
        <p:nvSpPr>
          <p:cNvPr id="51" name="Rounded Rectangle 50"/>
          <p:cNvSpPr>
            <a:spLocks noChangeArrowheads="1"/>
          </p:cNvSpPr>
          <p:nvPr/>
        </p:nvSpPr>
        <p:spPr bwMode="auto">
          <a:xfrm>
            <a:off x="3691048" y="1795017"/>
            <a:ext cx="1952625" cy="7635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 b="1" dirty="0">
                <a:ea typeface="ＭＳ Ｐゴシック" charset="-128"/>
              </a:rPr>
              <a:t>SMEs </a:t>
            </a:r>
            <a:r>
              <a:rPr lang="en-US" altLang="en-US" sz="1200" dirty="0">
                <a:ea typeface="ＭＳ Ｐゴシック" charset="-128"/>
              </a:rPr>
              <a:t>create answers or dialogs for each intent  </a:t>
            </a:r>
          </a:p>
        </p:txBody>
      </p:sp>
      <p:cxnSp>
        <p:nvCxnSpPr>
          <p:cNvPr id="52" name="Straight Arrow Connector 51"/>
          <p:cNvCxnSpPr>
            <a:cxnSpLocks noChangeShapeType="1"/>
          </p:cNvCxnSpPr>
          <p:nvPr/>
        </p:nvCxnSpPr>
        <p:spPr bwMode="auto">
          <a:xfrm>
            <a:off x="4986448" y="1439417"/>
            <a:ext cx="0" cy="319088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Arrow Connector 52"/>
          <p:cNvCxnSpPr>
            <a:cxnSpLocks noChangeShapeType="1"/>
          </p:cNvCxnSpPr>
          <p:nvPr/>
        </p:nvCxnSpPr>
        <p:spPr bwMode="auto">
          <a:xfrm flipV="1">
            <a:off x="4148248" y="1407667"/>
            <a:ext cx="0" cy="350838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Straight Arrow Connector 56"/>
          <p:cNvCxnSpPr>
            <a:cxnSpLocks noChangeShapeType="1"/>
            <a:endCxn id="48" idx="2"/>
          </p:cNvCxnSpPr>
          <p:nvPr/>
        </p:nvCxnSpPr>
        <p:spPr bwMode="auto">
          <a:xfrm flipV="1">
            <a:off x="1517761" y="2628455"/>
            <a:ext cx="0" cy="996950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 type="triangle" w="med" len="med"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>
            <a:off x="5643673" y="2177605"/>
            <a:ext cx="2065338" cy="0"/>
          </a:xfrm>
          <a:prstGeom prst="straightConnector1">
            <a:avLst/>
          </a:prstGeom>
          <a:noFill/>
          <a:ln w="25400">
            <a:solidFill>
              <a:srgbClr val="003756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Elbow Connector 61"/>
          <p:cNvCxnSpPr>
            <a:cxnSpLocks noChangeShapeType="1"/>
          </p:cNvCxnSpPr>
          <p:nvPr/>
        </p:nvCxnSpPr>
        <p:spPr bwMode="auto">
          <a:xfrm rot="5400000">
            <a:off x="4179998" y="345630"/>
            <a:ext cx="1531938" cy="6856412"/>
          </a:xfrm>
          <a:prstGeom prst="bentConnector3">
            <a:avLst>
              <a:gd name="adj1" fmla="val 114921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5372211" y="501205"/>
            <a:ext cx="271462" cy="234950"/>
          </a:xfrm>
          <a:prstGeom prst="ellipse">
            <a:avLst/>
          </a:prstGeom>
          <a:gradFill rotWithShape="1">
            <a:gsLst>
              <a:gs pos="0">
                <a:srgbClr val="AEBED4"/>
              </a:gs>
              <a:gs pos="100000">
                <a:srgbClr val="004675"/>
              </a:gs>
            </a:gsLst>
            <a:lin ang="5400000"/>
          </a:gradFill>
          <a:ln w="9525">
            <a:solidFill>
              <a:srgbClr val="00416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latin typeface="+mn-lt"/>
                <a:ea typeface="+mn-ea"/>
              </a:rPr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9517" y="4479631"/>
            <a:ext cx="4919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Improve </a:t>
            </a:r>
            <a:r>
              <a:rPr lang="pt-BR" sz="1200" b="1" dirty="0" err="1"/>
              <a:t>the</a:t>
            </a:r>
            <a:r>
              <a:rPr lang="pt-BR" sz="1200" b="1" dirty="0"/>
              <a:t> </a:t>
            </a:r>
            <a:r>
              <a:rPr lang="pt-BR" sz="1200" b="1" dirty="0" err="1"/>
              <a:t>knowledge</a:t>
            </a:r>
            <a:r>
              <a:rPr lang="pt-BR" sz="1200" b="1" dirty="0"/>
              <a:t> base </a:t>
            </a:r>
            <a:r>
              <a:rPr lang="pt-BR" sz="1200" b="1" dirty="0" err="1"/>
              <a:t>of</a:t>
            </a:r>
            <a:r>
              <a:rPr lang="pt-BR" sz="1200" b="1" dirty="0"/>
              <a:t> WCS </a:t>
            </a:r>
            <a:r>
              <a:rPr lang="pt-BR" sz="1200" b="1" dirty="0" err="1"/>
              <a:t>and</a:t>
            </a:r>
            <a:r>
              <a:rPr lang="pt-BR" sz="1200" b="1" dirty="0"/>
              <a:t> </a:t>
            </a:r>
            <a:r>
              <a:rPr lang="pt-BR" sz="1200" b="1" dirty="0" err="1"/>
              <a:t>the</a:t>
            </a:r>
            <a:r>
              <a:rPr lang="pt-BR" sz="1200" b="1" dirty="0"/>
              <a:t> </a:t>
            </a:r>
            <a:r>
              <a:rPr lang="pt-BR" sz="1200" b="1" dirty="0" err="1"/>
              <a:t>scope</a:t>
            </a:r>
            <a:r>
              <a:rPr lang="pt-BR" sz="1200" b="1" dirty="0"/>
              <a:t> </a:t>
            </a:r>
            <a:r>
              <a:rPr lang="pt-BR" sz="1200" b="1" dirty="0" err="1"/>
              <a:t>of</a:t>
            </a:r>
            <a:r>
              <a:rPr lang="pt-BR" sz="1200" b="1" dirty="0"/>
              <a:t> </a:t>
            </a:r>
            <a:r>
              <a:rPr lang="pt-BR" sz="1200" b="1" dirty="0" err="1"/>
              <a:t>application</a:t>
            </a:r>
            <a:endParaRPr lang="pt-BR" sz="1200" b="1" dirty="0"/>
          </a:p>
        </p:txBody>
      </p:sp>
    </p:spTree>
    <p:extLst>
      <p:ext uri="{BB962C8B-B14F-4D97-AF65-F5344CB8AC3E}">
        <p14:creationId xmlns:p14="http://schemas.microsoft.com/office/powerpoint/2010/main" val="623666415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Custom 9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FFF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5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IBM_Master_Presentation_2017_V01_Plex_Embed</Template>
  <TotalTime>21735</TotalTime>
  <Words>1644</Words>
  <Application>Microsoft Macintosh PowerPoint</Application>
  <PresentationFormat>On-screen Show (16:9)</PresentationFormat>
  <Paragraphs>645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IBM Plex Sans</vt:lpstr>
      <vt:lpstr>Wingdings</vt:lpstr>
      <vt:lpstr>blk_background_2017</vt:lpstr>
      <vt:lpstr>dk_blu_background_2017</vt:lpstr>
      <vt:lpstr>gry_background_2017</vt:lpstr>
      <vt:lpstr>wht_background_2017</vt:lpstr>
      <vt:lpstr>1_blk_background_2017</vt:lpstr>
      <vt:lpstr>Watson + Museums</vt:lpstr>
      <vt:lpstr>The Voice of Art: Pinacoteca, Sao Paulo, Brazil</vt:lpstr>
      <vt:lpstr>Visitor’s Experience </vt:lpstr>
      <vt:lpstr>PowerPoint Presentation</vt:lpstr>
      <vt:lpstr>User Interface</vt:lpstr>
      <vt:lpstr>Voice and Recognition </vt:lpstr>
      <vt:lpstr>PowerPoint Presentation</vt:lpstr>
      <vt:lpstr>Training</vt:lpstr>
      <vt:lpstr>Training</vt:lpstr>
      <vt:lpstr>Evaluation</vt:lpstr>
      <vt:lpstr>Virtuous Cycle of AI</vt:lpstr>
      <vt:lpstr>Virtuous Cycle</vt:lpstr>
      <vt:lpstr>Timeline and Results</vt:lpstr>
      <vt:lpstr>The Museum of Tomorrow</vt:lpstr>
      <vt:lpstr>Watson &amp; Museum of Tomorrow</vt:lpstr>
      <vt:lpstr>Watson &amp; Museum of Tomorrow</vt:lpstr>
      <vt:lpstr>Watson &amp; Museum of Tomorrow: Timeline </vt:lpstr>
      <vt:lpstr>References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Matthew Calkins</dc:creator>
  <cp:lastModifiedBy>Microsoft Office User</cp:lastModifiedBy>
  <cp:revision>220</cp:revision>
  <cp:lastPrinted>2019-05-08T18:07:23Z</cp:lastPrinted>
  <dcterms:created xsi:type="dcterms:W3CDTF">2017-11-21T16:03:58Z</dcterms:created>
  <dcterms:modified xsi:type="dcterms:W3CDTF">2019-05-08T18:08:02Z</dcterms:modified>
</cp:coreProperties>
</file>